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65" r:id="rId3"/>
  </p:sldMasterIdLst>
  <p:notesMasterIdLst>
    <p:notesMasterId r:id="rId21"/>
  </p:notesMasterIdLst>
  <p:sldIdLst>
    <p:sldId id="257" r:id="rId4"/>
    <p:sldId id="308" r:id="rId5"/>
    <p:sldId id="256" r:id="rId6"/>
    <p:sldId id="258" r:id="rId7"/>
    <p:sldId id="309" r:id="rId8"/>
    <p:sldId id="1715" r:id="rId9"/>
    <p:sldId id="1717" r:id="rId10"/>
    <p:sldId id="1718" r:id="rId11"/>
    <p:sldId id="260" r:id="rId12"/>
    <p:sldId id="263" r:id="rId13"/>
    <p:sldId id="262" r:id="rId14"/>
    <p:sldId id="1720" r:id="rId15"/>
    <p:sldId id="1721" r:id="rId16"/>
    <p:sldId id="1722" r:id="rId17"/>
    <p:sldId id="1706" r:id="rId18"/>
    <p:sldId id="1723" r:id="rId19"/>
    <p:sldId id="266" r:id="rId20"/>
  </p:sldIdLst>
  <p:sldSz cx="14630400" cy="8229600"/>
  <p:notesSz cx="8229600" cy="14630400"/>
  <p:embeddedFontLst>
    <p:embeddedFont>
      <p:font typeface="Black Ops One" panose="020B0604020202020204" charset="0"/>
      <p:regular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Helvetica" panose="020B0604020202020204" pitchFamily="34" charset="0"/>
      <p:regular r:id="rId27"/>
      <p:bold r:id="rId28"/>
      <p:italic r:id="rId29"/>
      <p:boldItalic r:id="rId30"/>
    </p:embeddedFont>
    <p:embeddedFont>
      <p:font typeface="Lato Black" panose="020F0502020204030203" pitchFamily="34" charset="0"/>
      <p:bold r:id="rId31"/>
      <p:boldItalic r:id="rId32"/>
    </p:embeddedFont>
    <p:embeddedFont>
      <p:font typeface="Lora" pitchFamily="2" charset="0"/>
      <p:regular r:id="rId33"/>
      <p:bold r:id="rId34"/>
      <p:italic r:id="rId35"/>
      <p:boldItalic r:id="rId36"/>
    </p:embeddedFont>
    <p:embeddedFont>
      <p:font typeface="Montserrat Bold" panose="00000800000000000000" charset="0"/>
      <p:bold r:id="rId37"/>
    </p:embeddedFont>
    <p:embeddedFont>
      <p:font typeface="Nunito Semi Bold" panose="020B0604020202020204" charset="0"/>
      <p:regular r:id="rId38"/>
    </p:embeddedFont>
    <p:embeddedFont>
      <p:font typeface="PT Sans" panose="020B0503020203020204" pitchFamily="3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  <p:embeddedFont>
      <p:font typeface="Roboto Light" panose="02000000000000000000" pitchFamily="2" charset="0"/>
      <p:regular r:id="rId47"/>
      <p:italic r:id="rId48"/>
    </p:embeddedFont>
    <p:embeddedFont>
      <p:font typeface="Russo One" panose="020B0604020202020204" charset="0"/>
      <p:regular r:id="rId49"/>
    </p:embeddedFont>
    <p:embeddedFont>
      <p:font typeface="Sitka Text" panose="02000505000000020004" pitchFamily="2" charset="0"/>
      <p:regular r:id="rId50"/>
      <p:bold r:id="rId51"/>
      <p:italic r:id="rId52"/>
      <p:boldItalic r:id="rId53"/>
    </p:embeddedFont>
    <p:embeddedFont>
      <p:font typeface="Tw Cen MT" panose="020B0602020104020603" pitchFamily="34" charset="0"/>
      <p:regular r:id="rId54"/>
      <p:bold r:id="rId55"/>
      <p:italic r:id="rId56"/>
      <p:boldItalic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6D4"/>
    <a:srgbClr val="2A9EE6"/>
    <a:srgbClr val="7085F7"/>
    <a:srgbClr val="37A3E8"/>
    <a:srgbClr val="3554F2"/>
    <a:srgbClr val="FFFFFF"/>
    <a:srgbClr val="DB33BF"/>
    <a:srgbClr val="008EE7"/>
    <a:srgbClr val="3251F5"/>
    <a:srgbClr val="2D4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font" Target="fonts/font34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8.fntdata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font" Target="fonts/font32.fntdata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font" Target="fonts/font35.fntdata"/><Relationship Id="rId8" Type="http://schemas.openxmlformats.org/officeDocument/2006/relationships/slide" Target="slides/slide5.xml"/><Relationship Id="rId51" Type="http://schemas.openxmlformats.org/officeDocument/2006/relationships/font" Target="fonts/font3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font" Target="fonts/font20.fntdata"/><Relationship Id="rId54" Type="http://schemas.openxmlformats.org/officeDocument/2006/relationships/font" Target="fonts/font3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openxmlformats.org/officeDocument/2006/relationships/font" Target="fonts/font36.fntdata"/><Relationship Id="rId10" Type="http://schemas.openxmlformats.org/officeDocument/2006/relationships/slide" Target="slides/slide7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font" Target="fonts/font31.fntdata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295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385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Free Templates &amp; Infographics for PowerPoint and Google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060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7D2F9E-D167-4ED3-83EC-AE46EA34BE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681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77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14113"/>
            <a:ext cx="13389381" cy="2772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8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731502" indent="0">
              <a:buNone/>
              <a:defRPr sz="1920"/>
            </a:lvl2pPr>
            <a:lvl3pPr marL="1463003" indent="0">
              <a:buNone/>
              <a:defRPr sz="1600"/>
            </a:lvl3pPr>
            <a:lvl4pPr marL="2194506" indent="0">
              <a:buNone/>
              <a:defRPr sz="1440"/>
            </a:lvl4pPr>
            <a:lvl5pPr marL="2926006" indent="0">
              <a:buNone/>
              <a:defRPr sz="1440"/>
            </a:lvl5pPr>
            <a:lvl6pPr marL="3657509" indent="0">
              <a:buNone/>
              <a:defRPr sz="1440"/>
            </a:lvl6pPr>
            <a:lvl7pPr marL="4389010" indent="0">
              <a:buNone/>
              <a:defRPr sz="1440"/>
            </a:lvl7pPr>
            <a:lvl8pPr marL="5120512" indent="0">
              <a:buNone/>
              <a:defRPr sz="1440"/>
            </a:lvl8pPr>
            <a:lvl9pPr marL="5852014" indent="0">
              <a:buNone/>
              <a:defRPr sz="144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609601" y="546102"/>
            <a:ext cx="13389381" cy="79261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512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03423" y="4968239"/>
            <a:ext cx="5799587" cy="233378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14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533063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196177"/>
            <a:ext cx="13624560" cy="886867"/>
          </a:xfrm>
        </p:spPr>
        <p:txBody>
          <a:bodyPr>
            <a:normAutofit/>
          </a:bodyPr>
          <a:lstStyle>
            <a:lvl1pPr>
              <a:defRPr sz="432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038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E1A2-C6A4-7F6E-821F-862B78549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802D4-3EB4-1E39-28F6-4088ADA88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C277E-C358-8FEF-BB22-711C28E5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C331B-D847-4E15-56EA-3CB49F30D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ABA7B-27C3-46CC-E380-855C886F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738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63D3-2CE6-6403-05BC-FBC472B7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0F187-32D2-1445-21B5-1C2E5FD28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42FA6-A0F1-7E2E-56A1-61DF0A06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495EC-6589-3222-9196-349046FC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C0A7D-C502-DF2C-A68F-2FC1B4E6F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53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D84E-7AA7-5B75-EBE9-BF773B6F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1" y="2051688"/>
            <a:ext cx="12618720" cy="3423284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C1493-C393-A254-9DD0-F9CF19046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1" y="5507358"/>
            <a:ext cx="12618720" cy="1800224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DCE77-8E16-BE7D-FB55-A0A9E220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36613-A4F2-5227-9D38-D93234EE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F4B53-08E5-3E3C-DCFD-5EF2B33F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089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5A65-4312-2E96-F3EB-4DB34460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600D1-7B98-7602-1EC7-DE90D91DE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64D15-FEF5-F19B-1B22-11E792CFD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2D041-7018-8FEB-D4DB-65152C10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50A01-446D-0694-2FA6-A9465A2C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098BEF-9FCC-833F-08B3-3DD9A21D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667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4DB33-4FC9-3E21-0852-E5D8B2E20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2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4484C-2835-24AC-4554-81EDC9C18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7" y="2017396"/>
            <a:ext cx="6189344" cy="98869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D7F5C-428B-1AE0-81F2-74EA37437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7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3FECE-6995-F7AE-E08E-E54A54F83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1" y="2017396"/>
            <a:ext cx="6219826" cy="98869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2E0F8E-B9AD-66AC-5F23-6F77E8547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1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731CFC-B360-B888-F8BA-E2D6F3167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3/20/2025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C6D5DB-DAF0-6F11-0D5F-9880917B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C5551-0630-2126-3AEA-0EFC596E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1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482E-96FB-7DCE-70C6-F6248F88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A4918-68D9-45EA-8E15-1C33B50D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3/20/2025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CD224-6828-C54B-C2F0-4B7DCD57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C2205-F93A-47F4-95D5-2BE3FCE7A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250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29E3A3-55F8-4CD3-B033-D3D118B2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3/20/2025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F65A4D-D179-0103-06ED-8FEFB5F4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4197F-4E81-6024-292B-4774D284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18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4745F-86F8-FA48-01E3-A25D465B4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5" cy="192024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4CBBF-DE65-F039-2C71-4B6EE7C23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2"/>
            <a:ext cx="7406640" cy="5848350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7AF38-8048-ED25-CBF5-63FB7F08B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5" cy="4573906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B8E65-E77E-AF5D-6BA6-9F2DB08E2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DF81E-47B8-1DA9-8028-4DD57D173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90699-10C1-989F-17F1-53684501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8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B011-5400-1DFA-B33C-4212A051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5" cy="192024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39C77B-0614-0CF7-1CB1-F44187ED7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2"/>
            <a:ext cx="7406640" cy="5848350"/>
          </a:xfrm>
        </p:spPr>
        <p:txBody>
          <a:bodyPr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3B681-0224-40F3-76AB-14C8F0232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5" cy="4573906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29460-35FE-B6E5-BB16-68A066C15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FC6C1-2045-1EAC-8A7A-00CBA05B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D462F-8914-FB40-0899-EA988B6B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675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D8E7B-C898-E449-FC94-A74E0B026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26658-8C33-A0FA-CDBF-B50A93CBB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FEB08-3D83-60F0-9F97-83BD4B0E8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065A5-F27B-08F3-D11F-E6F1C5A2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129A0-9761-C828-5729-5940F5AC5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693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9DB546-D26A-6D99-8792-EDAF0F6DE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1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9E21EB-4EFB-B20C-CB12-D1E1F09D2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1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E6490-5B44-EFEB-DC4C-9925A3999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EB4A-EF97-4173-AE12-77E0CED9F828}" type="datetimeFigureOut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322FE-DA6E-BFB9-8451-1B27D803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0AB9-EC0E-3C3A-6FE3-1A240A70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278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744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AT00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" y="2"/>
            <a:ext cx="14630398" cy="466344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7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61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sentationgo.com/" TargetMode="Externa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196179"/>
            <a:ext cx="12618720" cy="886867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463040"/>
            <a:ext cx="12618720" cy="594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7567094"/>
            <a:ext cx="14630400" cy="66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9728"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18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15241" y="8351521"/>
            <a:ext cx="1888915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40" b="0" i="0" dirty="0">
                <a:solidFill>
                  <a:srgbClr val="008C58"/>
                </a:solidFill>
                <a:effectLst/>
                <a:latin typeface="+mn-lt"/>
              </a:rPr>
              <a:t>© </a:t>
            </a:r>
            <a:r>
              <a:rPr lang="en-US" sz="1440" b="0" i="0" u="none" strike="noStrike" dirty="0">
                <a:solidFill>
                  <a:srgbClr val="008C58"/>
                </a:solidFill>
                <a:effectLst/>
                <a:latin typeface="+mn-lt"/>
                <a:hlinkClick r:id="rId3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440" dirty="0">
              <a:solidFill>
                <a:srgbClr val="008C58"/>
              </a:solidFill>
              <a:latin typeface="+mn-lt"/>
            </a:endParaRPr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DDC8EC43-F02F-F14D-1C4D-3DD926402B7D}"/>
              </a:ext>
            </a:extLst>
          </p:cNvPr>
          <p:cNvSpPr/>
          <p:nvPr userDrawn="1"/>
        </p:nvSpPr>
        <p:spPr>
          <a:xfrm>
            <a:off x="0" y="226130"/>
            <a:ext cx="816840" cy="562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136" y="0"/>
                </a:moveTo>
                <a:cubicBezTo>
                  <a:pt x="10637" y="0"/>
                  <a:pt x="7604" y="3521"/>
                  <a:pt x="6858" y="8464"/>
                </a:cubicBezTo>
                <a:cubicBezTo>
                  <a:pt x="5038" y="8261"/>
                  <a:pt x="1166" y="7787"/>
                  <a:pt x="0" y="7719"/>
                </a:cubicBezTo>
                <a:lnTo>
                  <a:pt x="0" y="14084"/>
                </a:lnTo>
                <a:cubicBezTo>
                  <a:pt x="840" y="14016"/>
                  <a:pt x="2892" y="13745"/>
                  <a:pt x="4059" y="13610"/>
                </a:cubicBezTo>
                <a:lnTo>
                  <a:pt x="5832" y="13407"/>
                </a:lnTo>
                <a:cubicBezTo>
                  <a:pt x="6251" y="13339"/>
                  <a:pt x="6625" y="13339"/>
                  <a:pt x="6905" y="13271"/>
                </a:cubicBezTo>
                <a:cubicBezTo>
                  <a:pt x="7698" y="18147"/>
                  <a:pt x="10683" y="21600"/>
                  <a:pt x="14136" y="21600"/>
                </a:cubicBezTo>
                <a:cubicBezTo>
                  <a:pt x="18241" y="21600"/>
                  <a:pt x="21600" y="16725"/>
                  <a:pt x="21600" y="10766"/>
                </a:cubicBezTo>
                <a:cubicBezTo>
                  <a:pt x="21553" y="4875"/>
                  <a:pt x="18241" y="0"/>
                  <a:pt x="14136" y="0"/>
                </a:cubicBezTo>
                <a:close/>
                <a:moveTo>
                  <a:pt x="14136" y="17266"/>
                </a:moveTo>
                <a:cubicBezTo>
                  <a:pt x="11710" y="17266"/>
                  <a:pt x="9704" y="14355"/>
                  <a:pt x="9704" y="10834"/>
                </a:cubicBezTo>
                <a:cubicBezTo>
                  <a:pt x="9704" y="7313"/>
                  <a:pt x="11710" y="4401"/>
                  <a:pt x="14136" y="4401"/>
                </a:cubicBezTo>
                <a:cubicBezTo>
                  <a:pt x="16562" y="4401"/>
                  <a:pt x="18568" y="7313"/>
                  <a:pt x="18568" y="10834"/>
                </a:cubicBezTo>
                <a:cubicBezTo>
                  <a:pt x="18568" y="14355"/>
                  <a:pt x="16562" y="17266"/>
                  <a:pt x="14136" y="17266"/>
                </a:cubicBezTo>
                <a:close/>
                <a:moveTo>
                  <a:pt x="0" y="68"/>
                </a:moveTo>
                <a:cubicBezTo>
                  <a:pt x="187" y="68"/>
                  <a:pt x="373" y="68"/>
                  <a:pt x="560" y="68"/>
                </a:cubicBezTo>
                <a:cubicBezTo>
                  <a:pt x="1306" y="68"/>
                  <a:pt x="2053" y="203"/>
                  <a:pt x="2752" y="406"/>
                </a:cubicBezTo>
                <a:cubicBezTo>
                  <a:pt x="3452" y="609"/>
                  <a:pt x="4012" y="948"/>
                  <a:pt x="4525" y="1286"/>
                </a:cubicBezTo>
                <a:lnTo>
                  <a:pt x="4245" y="4875"/>
                </a:lnTo>
                <a:cubicBezTo>
                  <a:pt x="3732" y="4537"/>
                  <a:pt x="3172" y="4266"/>
                  <a:pt x="2566" y="3995"/>
                </a:cubicBezTo>
                <a:cubicBezTo>
                  <a:pt x="1959" y="3792"/>
                  <a:pt x="1306" y="3656"/>
                  <a:pt x="606" y="3656"/>
                </a:cubicBezTo>
                <a:cubicBezTo>
                  <a:pt x="420" y="3656"/>
                  <a:pt x="233" y="3656"/>
                  <a:pt x="47" y="3724"/>
                </a:cubicBezTo>
                <a:lnTo>
                  <a:pt x="47" y="68"/>
                </a:lnTo>
                <a:close/>
                <a:moveTo>
                  <a:pt x="4059" y="15641"/>
                </a:moveTo>
                <a:lnTo>
                  <a:pt x="4992" y="15506"/>
                </a:lnTo>
                <a:lnTo>
                  <a:pt x="4992" y="19975"/>
                </a:lnTo>
                <a:cubicBezTo>
                  <a:pt x="4479" y="20381"/>
                  <a:pt x="3825" y="20787"/>
                  <a:pt x="3032" y="21058"/>
                </a:cubicBezTo>
                <a:cubicBezTo>
                  <a:pt x="2193" y="21397"/>
                  <a:pt x="1306" y="21532"/>
                  <a:pt x="327" y="21532"/>
                </a:cubicBezTo>
                <a:cubicBezTo>
                  <a:pt x="233" y="21532"/>
                  <a:pt x="140" y="21532"/>
                  <a:pt x="0" y="21532"/>
                </a:cubicBezTo>
                <a:lnTo>
                  <a:pt x="0" y="17876"/>
                </a:lnTo>
                <a:cubicBezTo>
                  <a:pt x="140" y="17876"/>
                  <a:pt x="280" y="17876"/>
                  <a:pt x="420" y="17876"/>
                </a:cubicBezTo>
                <a:cubicBezTo>
                  <a:pt x="700" y="17876"/>
                  <a:pt x="1026" y="17876"/>
                  <a:pt x="1353" y="17808"/>
                </a:cubicBezTo>
                <a:cubicBezTo>
                  <a:pt x="1679" y="17740"/>
                  <a:pt x="2006" y="17673"/>
                  <a:pt x="2379" y="17605"/>
                </a:cubicBezTo>
                <a:lnTo>
                  <a:pt x="2379" y="15845"/>
                </a:lnTo>
                <a:cubicBezTo>
                  <a:pt x="2986" y="15777"/>
                  <a:pt x="3592" y="15709"/>
                  <a:pt x="4059" y="1564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600" dirty="0">
              <a:solidFill>
                <a:schemeClr val="bg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42380E3-5C89-CD99-CE73-F8FB2B0B2EA9}"/>
              </a:ext>
            </a:extLst>
          </p:cNvPr>
          <p:cNvGrpSpPr/>
          <p:nvPr userDrawn="1"/>
        </p:nvGrpSpPr>
        <p:grpSpPr>
          <a:xfrm>
            <a:off x="14776513" y="-70535"/>
            <a:ext cx="2046798" cy="707329"/>
            <a:chOff x="-1808527" y="-16654"/>
            <a:chExt cx="1705665" cy="58944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C1B17E7-B758-E92C-41FE-C3FCB408B5B7}"/>
                </a:ext>
              </a:extLst>
            </p:cNvPr>
            <p:cNvGrpSpPr/>
            <p:nvPr userDrawn="1"/>
          </p:nvGrpSpPr>
          <p:grpSpPr>
            <a:xfrm>
              <a:off x="-1808527" y="-16654"/>
              <a:ext cx="1705665" cy="589441"/>
              <a:chOff x="-2250002" y="21447"/>
              <a:chExt cx="1705665" cy="58944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592DBB0-24EB-F018-C3D8-D6F02FE0B075}"/>
                  </a:ext>
                </a:extLst>
              </p:cNvPr>
              <p:cNvSpPr txBox="1"/>
              <p:nvPr userDrawn="1"/>
            </p:nvSpPr>
            <p:spPr>
              <a:xfrm>
                <a:off x="-2250002" y="21447"/>
                <a:ext cx="310288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By: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A718598-70D7-48B6-C739-86B6B29AA51D}"/>
                  </a:ext>
                </a:extLst>
              </p:cNvPr>
              <p:cNvSpPr txBox="1"/>
              <p:nvPr userDrawn="1"/>
            </p:nvSpPr>
            <p:spPr>
              <a:xfrm>
                <a:off x="-950805" y="380055"/>
                <a:ext cx="406468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.com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83F2B32-CF9B-039E-6BAD-EACA915072DD}"/>
                </a:ext>
              </a:extLst>
            </p:cNvPr>
            <p:cNvGrpSpPr/>
            <p:nvPr userDrawn="1"/>
          </p:nvGrpSpPr>
          <p:grpSpPr>
            <a:xfrm>
              <a:off x="-1719071" y="218885"/>
              <a:ext cx="1547194" cy="159662"/>
              <a:chOff x="757647" y="1021854"/>
              <a:chExt cx="5325710" cy="549583"/>
            </a:xfrm>
          </p:grpSpPr>
          <p:sp>
            <p:nvSpPr>
              <p:cNvPr id="31" name="Shape">
                <a:extLst>
                  <a:ext uri="{FF2B5EF4-FFF2-40B4-BE49-F238E27FC236}">
                    <a16:creationId xmlns:a16="http://schemas.microsoft.com/office/drawing/2014/main" id="{FDA8849F-7D05-A81E-C41D-1977C2174A48}"/>
                  </a:ext>
                </a:extLst>
              </p:cNvPr>
              <p:cNvSpPr/>
              <p:nvPr userDrawn="1"/>
            </p:nvSpPr>
            <p:spPr>
              <a:xfrm>
                <a:off x="757647" y="1022945"/>
                <a:ext cx="4193833" cy="548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662"/>
                    </a:moveTo>
                    <a:lnTo>
                      <a:pt x="882" y="2662"/>
                    </a:lnTo>
                    <a:cubicBezTo>
                      <a:pt x="1028" y="2662"/>
                      <a:pt x="1163" y="2791"/>
                      <a:pt x="1280" y="3049"/>
                    </a:cubicBezTo>
                    <a:cubicBezTo>
                      <a:pt x="1398" y="3307"/>
                      <a:pt x="1500" y="3693"/>
                      <a:pt x="1584" y="4165"/>
                    </a:cubicBezTo>
                    <a:cubicBezTo>
                      <a:pt x="1668" y="4638"/>
                      <a:pt x="1730" y="5239"/>
                      <a:pt x="1775" y="5969"/>
                    </a:cubicBezTo>
                    <a:cubicBezTo>
                      <a:pt x="1820" y="6656"/>
                      <a:pt x="1842" y="7472"/>
                      <a:pt x="1842" y="8374"/>
                    </a:cubicBezTo>
                    <a:cubicBezTo>
                      <a:pt x="1842" y="9447"/>
                      <a:pt x="1814" y="10392"/>
                      <a:pt x="1763" y="11165"/>
                    </a:cubicBezTo>
                    <a:cubicBezTo>
                      <a:pt x="1707" y="11938"/>
                      <a:pt x="1634" y="12625"/>
                      <a:pt x="1544" y="13140"/>
                    </a:cubicBezTo>
                    <a:cubicBezTo>
                      <a:pt x="1455" y="13656"/>
                      <a:pt x="1348" y="14042"/>
                      <a:pt x="1224" y="14300"/>
                    </a:cubicBezTo>
                    <a:cubicBezTo>
                      <a:pt x="1101" y="14557"/>
                      <a:pt x="972" y="14686"/>
                      <a:pt x="837" y="14686"/>
                    </a:cubicBezTo>
                    <a:lnTo>
                      <a:pt x="590" y="14686"/>
                    </a:lnTo>
                    <a:lnTo>
                      <a:pt x="590" y="21299"/>
                    </a:lnTo>
                    <a:lnTo>
                      <a:pt x="0" y="21299"/>
                    </a:lnTo>
                    <a:lnTo>
                      <a:pt x="0" y="2662"/>
                    </a:lnTo>
                    <a:close/>
                    <a:moveTo>
                      <a:pt x="584" y="11251"/>
                    </a:moveTo>
                    <a:lnTo>
                      <a:pt x="798" y="11251"/>
                    </a:lnTo>
                    <a:cubicBezTo>
                      <a:pt x="854" y="11251"/>
                      <a:pt x="910" y="11208"/>
                      <a:pt x="966" y="11122"/>
                    </a:cubicBezTo>
                    <a:cubicBezTo>
                      <a:pt x="1022" y="11036"/>
                      <a:pt x="1067" y="10864"/>
                      <a:pt x="1106" y="10650"/>
                    </a:cubicBezTo>
                    <a:cubicBezTo>
                      <a:pt x="1146" y="10435"/>
                      <a:pt x="1179" y="10177"/>
                      <a:pt x="1202" y="9834"/>
                    </a:cubicBezTo>
                    <a:cubicBezTo>
                      <a:pt x="1224" y="9490"/>
                      <a:pt x="1241" y="9104"/>
                      <a:pt x="1241" y="8588"/>
                    </a:cubicBezTo>
                    <a:cubicBezTo>
                      <a:pt x="1241" y="7730"/>
                      <a:pt x="1202" y="7085"/>
                      <a:pt x="1129" y="6656"/>
                    </a:cubicBezTo>
                    <a:cubicBezTo>
                      <a:pt x="1050" y="6227"/>
                      <a:pt x="955" y="6012"/>
                      <a:pt x="826" y="6012"/>
                    </a:cubicBezTo>
                    <a:lnTo>
                      <a:pt x="590" y="6012"/>
                    </a:lnTo>
                    <a:lnTo>
                      <a:pt x="590" y="11251"/>
                    </a:lnTo>
                    <a:close/>
                    <a:moveTo>
                      <a:pt x="2179" y="21256"/>
                    </a:moveTo>
                    <a:lnTo>
                      <a:pt x="2179" y="7085"/>
                    </a:lnTo>
                    <a:lnTo>
                      <a:pt x="2628" y="7085"/>
                    </a:lnTo>
                    <a:lnTo>
                      <a:pt x="2685" y="9576"/>
                    </a:lnTo>
                    <a:cubicBezTo>
                      <a:pt x="2707" y="9233"/>
                      <a:pt x="2735" y="8889"/>
                      <a:pt x="2769" y="8546"/>
                    </a:cubicBezTo>
                    <a:cubicBezTo>
                      <a:pt x="2802" y="8202"/>
                      <a:pt x="2842" y="7901"/>
                      <a:pt x="2887" y="7644"/>
                    </a:cubicBezTo>
                    <a:cubicBezTo>
                      <a:pt x="2932" y="7386"/>
                      <a:pt x="2988" y="7171"/>
                      <a:pt x="3044" y="7043"/>
                    </a:cubicBezTo>
                    <a:cubicBezTo>
                      <a:pt x="3106" y="6871"/>
                      <a:pt x="3173" y="6828"/>
                      <a:pt x="3246" y="6828"/>
                    </a:cubicBezTo>
                    <a:cubicBezTo>
                      <a:pt x="3302" y="6828"/>
                      <a:pt x="3353" y="6871"/>
                      <a:pt x="3403" y="7000"/>
                    </a:cubicBezTo>
                    <a:cubicBezTo>
                      <a:pt x="3448" y="7128"/>
                      <a:pt x="3488" y="7214"/>
                      <a:pt x="3516" y="7386"/>
                    </a:cubicBezTo>
                    <a:lnTo>
                      <a:pt x="3426" y="10779"/>
                    </a:lnTo>
                    <a:cubicBezTo>
                      <a:pt x="3398" y="10650"/>
                      <a:pt x="3364" y="10564"/>
                      <a:pt x="3319" y="10435"/>
                    </a:cubicBezTo>
                    <a:cubicBezTo>
                      <a:pt x="3274" y="10349"/>
                      <a:pt x="3224" y="10306"/>
                      <a:pt x="3156" y="10306"/>
                    </a:cubicBezTo>
                    <a:cubicBezTo>
                      <a:pt x="3038" y="10306"/>
                      <a:pt x="2937" y="10607"/>
                      <a:pt x="2859" y="11208"/>
                    </a:cubicBezTo>
                    <a:cubicBezTo>
                      <a:pt x="2780" y="11809"/>
                      <a:pt x="2741" y="12840"/>
                      <a:pt x="2741" y="14257"/>
                    </a:cubicBezTo>
                    <a:lnTo>
                      <a:pt x="2741" y="21342"/>
                    </a:lnTo>
                    <a:lnTo>
                      <a:pt x="2179" y="21342"/>
                    </a:lnTo>
                    <a:close/>
                    <a:moveTo>
                      <a:pt x="5279" y="15416"/>
                    </a:moveTo>
                    <a:lnTo>
                      <a:pt x="4083" y="15416"/>
                    </a:lnTo>
                    <a:lnTo>
                      <a:pt x="4083" y="15545"/>
                    </a:lnTo>
                    <a:cubicBezTo>
                      <a:pt x="4083" y="16533"/>
                      <a:pt x="4134" y="17263"/>
                      <a:pt x="4235" y="17692"/>
                    </a:cubicBezTo>
                    <a:cubicBezTo>
                      <a:pt x="4336" y="18165"/>
                      <a:pt x="4459" y="18379"/>
                      <a:pt x="4611" y="18379"/>
                    </a:cubicBezTo>
                    <a:cubicBezTo>
                      <a:pt x="4718" y="18379"/>
                      <a:pt x="4807" y="18293"/>
                      <a:pt x="4886" y="18165"/>
                    </a:cubicBezTo>
                    <a:cubicBezTo>
                      <a:pt x="4965" y="17993"/>
                      <a:pt x="5032" y="17821"/>
                      <a:pt x="5088" y="17606"/>
                    </a:cubicBezTo>
                    <a:lnTo>
                      <a:pt x="5195" y="20612"/>
                    </a:lnTo>
                    <a:cubicBezTo>
                      <a:pt x="5128" y="20870"/>
                      <a:pt x="5038" y="21085"/>
                      <a:pt x="4931" y="21299"/>
                    </a:cubicBezTo>
                    <a:cubicBezTo>
                      <a:pt x="4824" y="21514"/>
                      <a:pt x="4695" y="21600"/>
                      <a:pt x="4538" y="21600"/>
                    </a:cubicBezTo>
                    <a:cubicBezTo>
                      <a:pt x="4398" y="21600"/>
                      <a:pt x="4268" y="21471"/>
                      <a:pt x="4145" y="21171"/>
                    </a:cubicBezTo>
                    <a:cubicBezTo>
                      <a:pt x="4021" y="20870"/>
                      <a:pt x="3909" y="20441"/>
                      <a:pt x="3819" y="19839"/>
                    </a:cubicBezTo>
                    <a:cubicBezTo>
                      <a:pt x="3724" y="19238"/>
                      <a:pt x="3651" y="18508"/>
                      <a:pt x="3594" y="17606"/>
                    </a:cubicBezTo>
                    <a:cubicBezTo>
                      <a:pt x="3538" y="16705"/>
                      <a:pt x="3510" y="15631"/>
                      <a:pt x="3510" y="14343"/>
                    </a:cubicBezTo>
                    <a:cubicBezTo>
                      <a:pt x="3510" y="13226"/>
                      <a:pt x="3533" y="12196"/>
                      <a:pt x="3578" y="11251"/>
                    </a:cubicBezTo>
                    <a:cubicBezTo>
                      <a:pt x="3622" y="10306"/>
                      <a:pt x="3684" y="9533"/>
                      <a:pt x="3768" y="8846"/>
                    </a:cubicBezTo>
                    <a:cubicBezTo>
                      <a:pt x="3853" y="8159"/>
                      <a:pt x="3948" y="7644"/>
                      <a:pt x="4066" y="7300"/>
                    </a:cubicBezTo>
                    <a:cubicBezTo>
                      <a:pt x="4178" y="6957"/>
                      <a:pt x="4308" y="6742"/>
                      <a:pt x="4448" y="6742"/>
                    </a:cubicBezTo>
                    <a:cubicBezTo>
                      <a:pt x="4701" y="6742"/>
                      <a:pt x="4903" y="7343"/>
                      <a:pt x="5060" y="8503"/>
                    </a:cubicBezTo>
                    <a:cubicBezTo>
                      <a:pt x="5212" y="9662"/>
                      <a:pt x="5290" y="11380"/>
                      <a:pt x="5290" y="13527"/>
                    </a:cubicBezTo>
                    <a:lnTo>
                      <a:pt x="5290" y="15416"/>
                    </a:lnTo>
                    <a:close/>
                    <a:moveTo>
                      <a:pt x="4695" y="12453"/>
                    </a:moveTo>
                    <a:cubicBezTo>
                      <a:pt x="4695" y="12110"/>
                      <a:pt x="4690" y="11809"/>
                      <a:pt x="4678" y="11466"/>
                    </a:cubicBezTo>
                    <a:cubicBezTo>
                      <a:pt x="4667" y="11165"/>
                      <a:pt x="4650" y="10864"/>
                      <a:pt x="4628" y="10607"/>
                    </a:cubicBezTo>
                    <a:cubicBezTo>
                      <a:pt x="4605" y="10349"/>
                      <a:pt x="4577" y="10177"/>
                      <a:pt x="4544" y="10006"/>
                    </a:cubicBezTo>
                    <a:cubicBezTo>
                      <a:pt x="4510" y="9877"/>
                      <a:pt x="4465" y="9791"/>
                      <a:pt x="4420" y="9791"/>
                    </a:cubicBezTo>
                    <a:cubicBezTo>
                      <a:pt x="4330" y="9791"/>
                      <a:pt x="4257" y="10049"/>
                      <a:pt x="4195" y="10521"/>
                    </a:cubicBezTo>
                    <a:cubicBezTo>
                      <a:pt x="4134" y="10993"/>
                      <a:pt x="4100" y="11637"/>
                      <a:pt x="4089" y="12496"/>
                    </a:cubicBezTo>
                    <a:lnTo>
                      <a:pt x="4695" y="12453"/>
                    </a:lnTo>
                    <a:close/>
                    <a:moveTo>
                      <a:pt x="6773" y="10693"/>
                    </a:moveTo>
                    <a:cubicBezTo>
                      <a:pt x="6706" y="10435"/>
                      <a:pt x="6633" y="10220"/>
                      <a:pt x="6554" y="10091"/>
                    </a:cubicBezTo>
                    <a:cubicBezTo>
                      <a:pt x="6476" y="9963"/>
                      <a:pt x="6402" y="9877"/>
                      <a:pt x="6329" y="9877"/>
                    </a:cubicBezTo>
                    <a:cubicBezTo>
                      <a:pt x="6262" y="9877"/>
                      <a:pt x="6206" y="9963"/>
                      <a:pt x="6167" y="10134"/>
                    </a:cubicBezTo>
                    <a:cubicBezTo>
                      <a:pt x="6127" y="10306"/>
                      <a:pt x="6105" y="10564"/>
                      <a:pt x="6105" y="10864"/>
                    </a:cubicBezTo>
                    <a:cubicBezTo>
                      <a:pt x="6105" y="11208"/>
                      <a:pt x="6127" y="11466"/>
                      <a:pt x="6167" y="11723"/>
                    </a:cubicBezTo>
                    <a:cubicBezTo>
                      <a:pt x="6206" y="11938"/>
                      <a:pt x="6285" y="12196"/>
                      <a:pt x="6402" y="12453"/>
                    </a:cubicBezTo>
                    <a:lnTo>
                      <a:pt x="6520" y="12711"/>
                    </a:lnTo>
                    <a:cubicBezTo>
                      <a:pt x="6672" y="13054"/>
                      <a:pt x="6790" y="13570"/>
                      <a:pt x="6869" y="14257"/>
                    </a:cubicBezTo>
                    <a:cubicBezTo>
                      <a:pt x="6947" y="14944"/>
                      <a:pt x="6987" y="15803"/>
                      <a:pt x="6987" y="16876"/>
                    </a:cubicBezTo>
                    <a:cubicBezTo>
                      <a:pt x="6987" y="17563"/>
                      <a:pt x="6970" y="18208"/>
                      <a:pt x="6930" y="18809"/>
                    </a:cubicBezTo>
                    <a:cubicBezTo>
                      <a:pt x="6891" y="19410"/>
                      <a:pt x="6835" y="19882"/>
                      <a:pt x="6768" y="20312"/>
                    </a:cubicBezTo>
                    <a:cubicBezTo>
                      <a:pt x="6695" y="20741"/>
                      <a:pt x="6610" y="21042"/>
                      <a:pt x="6515" y="21256"/>
                    </a:cubicBezTo>
                    <a:cubicBezTo>
                      <a:pt x="6414" y="21471"/>
                      <a:pt x="6307" y="21600"/>
                      <a:pt x="6183" y="21600"/>
                    </a:cubicBezTo>
                    <a:cubicBezTo>
                      <a:pt x="6054" y="21600"/>
                      <a:pt x="5936" y="21514"/>
                      <a:pt x="5835" y="21342"/>
                    </a:cubicBezTo>
                    <a:cubicBezTo>
                      <a:pt x="5734" y="21171"/>
                      <a:pt x="5639" y="20913"/>
                      <a:pt x="5554" y="20569"/>
                    </a:cubicBezTo>
                    <a:lnTo>
                      <a:pt x="5678" y="17435"/>
                    </a:lnTo>
                    <a:cubicBezTo>
                      <a:pt x="5751" y="17735"/>
                      <a:pt x="5830" y="17950"/>
                      <a:pt x="5914" y="18165"/>
                    </a:cubicBezTo>
                    <a:cubicBezTo>
                      <a:pt x="5993" y="18336"/>
                      <a:pt x="6077" y="18465"/>
                      <a:pt x="6161" y="18465"/>
                    </a:cubicBezTo>
                    <a:cubicBezTo>
                      <a:pt x="6256" y="18465"/>
                      <a:pt x="6329" y="18336"/>
                      <a:pt x="6369" y="18122"/>
                    </a:cubicBezTo>
                    <a:cubicBezTo>
                      <a:pt x="6408" y="17907"/>
                      <a:pt x="6431" y="17649"/>
                      <a:pt x="6431" y="17349"/>
                    </a:cubicBezTo>
                    <a:cubicBezTo>
                      <a:pt x="6431" y="17177"/>
                      <a:pt x="6425" y="17005"/>
                      <a:pt x="6419" y="16876"/>
                    </a:cubicBezTo>
                    <a:cubicBezTo>
                      <a:pt x="6408" y="16748"/>
                      <a:pt x="6397" y="16619"/>
                      <a:pt x="6369" y="16490"/>
                    </a:cubicBezTo>
                    <a:cubicBezTo>
                      <a:pt x="6346" y="16361"/>
                      <a:pt x="6313" y="16275"/>
                      <a:pt x="6268" y="16146"/>
                    </a:cubicBezTo>
                    <a:cubicBezTo>
                      <a:pt x="6223" y="16017"/>
                      <a:pt x="6172" y="15889"/>
                      <a:pt x="6105" y="15760"/>
                    </a:cubicBezTo>
                    <a:lnTo>
                      <a:pt x="5987" y="15502"/>
                    </a:lnTo>
                    <a:cubicBezTo>
                      <a:pt x="5835" y="15116"/>
                      <a:pt x="5723" y="14600"/>
                      <a:pt x="5656" y="13956"/>
                    </a:cubicBezTo>
                    <a:cubicBezTo>
                      <a:pt x="5588" y="13312"/>
                      <a:pt x="5549" y="12410"/>
                      <a:pt x="5549" y="11294"/>
                    </a:cubicBezTo>
                    <a:cubicBezTo>
                      <a:pt x="5549" y="10650"/>
                      <a:pt x="5566" y="10049"/>
                      <a:pt x="5599" y="9490"/>
                    </a:cubicBezTo>
                    <a:cubicBezTo>
                      <a:pt x="5633" y="8932"/>
                      <a:pt x="5684" y="8460"/>
                      <a:pt x="5745" y="8073"/>
                    </a:cubicBezTo>
                    <a:cubicBezTo>
                      <a:pt x="5807" y="7687"/>
                      <a:pt x="5886" y="7343"/>
                      <a:pt x="5976" y="7128"/>
                    </a:cubicBezTo>
                    <a:cubicBezTo>
                      <a:pt x="6066" y="6914"/>
                      <a:pt x="6172" y="6785"/>
                      <a:pt x="6290" y="6785"/>
                    </a:cubicBezTo>
                    <a:cubicBezTo>
                      <a:pt x="6408" y="6785"/>
                      <a:pt x="6520" y="6871"/>
                      <a:pt x="6622" y="7043"/>
                    </a:cubicBezTo>
                    <a:cubicBezTo>
                      <a:pt x="6723" y="7214"/>
                      <a:pt x="6812" y="7429"/>
                      <a:pt x="6897" y="7730"/>
                    </a:cubicBezTo>
                    <a:lnTo>
                      <a:pt x="6773" y="10693"/>
                    </a:lnTo>
                    <a:close/>
                    <a:moveTo>
                      <a:pt x="8992" y="15416"/>
                    </a:moveTo>
                    <a:lnTo>
                      <a:pt x="7795" y="15416"/>
                    </a:lnTo>
                    <a:lnTo>
                      <a:pt x="7795" y="15545"/>
                    </a:lnTo>
                    <a:cubicBezTo>
                      <a:pt x="7795" y="16533"/>
                      <a:pt x="7846" y="17263"/>
                      <a:pt x="7947" y="17692"/>
                    </a:cubicBezTo>
                    <a:cubicBezTo>
                      <a:pt x="8048" y="18165"/>
                      <a:pt x="8172" y="18379"/>
                      <a:pt x="8323" y="18379"/>
                    </a:cubicBezTo>
                    <a:cubicBezTo>
                      <a:pt x="8430" y="18379"/>
                      <a:pt x="8520" y="18293"/>
                      <a:pt x="8598" y="18165"/>
                    </a:cubicBezTo>
                    <a:cubicBezTo>
                      <a:pt x="8677" y="17993"/>
                      <a:pt x="8744" y="17821"/>
                      <a:pt x="8801" y="17606"/>
                    </a:cubicBezTo>
                    <a:lnTo>
                      <a:pt x="8907" y="20612"/>
                    </a:lnTo>
                    <a:cubicBezTo>
                      <a:pt x="8840" y="20870"/>
                      <a:pt x="8750" y="21085"/>
                      <a:pt x="8643" y="21299"/>
                    </a:cubicBezTo>
                    <a:cubicBezTo>
                      <a:pt x="8537" y="21514"/>
                      <a:pt x="8407" y="21600"/>
                      <a:pt x="8250" y="21600"/>
                    </a:cubicBezTo>
                    <a:cubicBezTo>
                      <a:pt x="8110" y="21600"/>
                      <a:pt x="7981" y="21471"/>
                      <a:pt x="7857" y="21171"/>
                    </a:cubicBezTo>
                    <a:cubicBezTo>
                      <a:pt x="7734" y="20870"/>
                      <a:pt x="7621" y="20441"/>
                      <a:pt x="7531" y="19839"/>
                    </a:cubicBezTo>
                    <a:cubicBezTo>
                      <a:pt x="7436" y="19238"/>
                      <a:pt x="7363" y="18508"/>
                      <a:pt x="7307" y="17606"/>
                    </a:cubicBezTo>
                    <a:cubicBezTo>
                      <a:pt x="7251" y="16705"/>
                      <a:pt x="7222" y="15631"/>
                      <a:pt x="7222" y="14343"/>
                    </a:cubicBezTo>
                    <a:cubicBezTo>
                      <a:pt x="7222" y="13226"/>
                      <a:pt x="7245" y="12196"/>
                      <a:pt x="7290" y="11251"/>
                    </a:cubicBezTo>
                    <a:cubicBezTo>
                      <a:pt x="7335" y="10306"/>
                      <a:pt x="7397" y="9533"/>
                      <a:pt x="7481" y="8846"/>
                    </a:cubicBezTo>
                    <a:cubicBezTo>
                      <a:pt x="7565" y="8159"/>
                      <a:pt x="7661" y="7644"/>
                      <a:pt x="7778" y="7300"/>
                    </a:cubicBezTo>
                    <a:cubicBezTo>
                      <a:pt x="7891" y="6957"/>
                      <a:pt x="8020" y="6742"/>
                      <a:pt x="8160" y="6742"/>
                    </a:cubicBezTo>
                    <a:cubicBezTo>
                      <a:pt x="8413" y="6742"/>
                      <a:pt x="8615" y="7343"/>
                      <a:pt x="8773" y="8503"/>
                    </a:cubicBezTo>
                    <a:cubicBezTo>
                      <a:pt x="8924" y="9662"/>
                      <a:pt x="9003" y="11380"/>
                      <a:pt x="9003" y="13527"/>
                    </a:cubicBezTo>
                    <a:lnTo>
                      <a:pt x="9003" y="15416"/>
                    </a:lnTo>
                    <a:close/>
                    <a:moveTo>
                      <a:pt x="8413" y="12453"/>
                    </a:moveTo>
                    <a:cubicBezTo>
                      <a:pt x="8413" y="12110"/>
                      <a:pt x="8407" y="11809"/>
                      <a:pt x="8396" y="11466"/>
                    </a:cubicBezTo>
                    <a:cubicBezTo>
                      <a:pt x="8385" y="11165"/>
                      <a:pt x="8368" y="10864"/>
                      <a:pt x="8346" y="10607"/>
                    </a:cubicBezTo>
                    <a:cubicBezTo>
                      <a:pt x="8323" y="10349"/>
                      <a:pt x="8295" y="10177"/>
                      <a:pt x="8261" y="10006"/>
                    </a:cubicBezTo>
                    <a:cubicBezTo>
                      <a:pt x="8228" y="9834"/>
                      <a:pt x="8183" y="9791"/>
                      <a:pt x="8138" y="9791"/>
                    </a:cubicBezTo>
                    <a:cubicBezTo>
                      <a:pt x="8048" y="9791"/>
                      <a:pt x="7975" y="10049"/>
                      <a:pt x="7913" y="10521"/>
                    </a:cubicBezTo>
                    <a:cubicBezTo>
                      <a:pt x="7851" y="10993"/>
                      <a:pt x="7818" y="11637"/>
                      <a:pt x="7807" y="12496"/>
                    </a:cubicBezTo>
                    <a:lnTo>
                      <a:pt x="8413" y="12453"/>
                    </a:lnTo>
                    <a:close/>
                    <a:moveTo>
                      <a:pt x="9913" y="21256"/>
                    </a:moveTo>
                    <a:lnTo>
                      <a:pt x="9340" y="21256"/>
                    </a:lnTo>
                    <a:lnTo>
                      <a:pt x="9340" y="7085"/>
                    </a:lnTo>
                    <a:lnTo>
                      <a:pt x="9783" y="7085"/>
                    </a:lnTo>
                    <a:lnTo>
                      <a:pt x="9851" y="8846"/>
                    </a:lnTo>
                    <a:cubicBezTo>
                      <a:pt x="9935" y="8202"/>
                      <a:pt x="10025" y="7687"/>
                      <a:pt x="10126" y="7300"/>
                    </a:cubicBezTo>
                    <a:cubicBezTo>
                      <a:pt x="10227" y="6914"/>
                      <a:pt x="10339" y="6742"/>
                      <a:pt x="10463" y="6742"/>
                    </a:cubicBezTo>
                    <a:cubicBezTo>
                      <a:pt x="10671" y="6742"/>
                      <a:pt x="10828" y="7171"/>
                      <a:pt x="10940" y="8030"/>
                    </a:cubicBezTo>
                    <a:cubicBezTo>
                      <a:pt x="11053" y="8889"/>
                      <a:pt x="11109" y="10177"/>
                      <a:pt x="11109" y="11852"/>
                    </a:cubicBezTo>
                    <a:lnTo>
                      <a:pt x="11109" y="21214"/>
                    </a:lnTo>
                    <a:lnTo>
                      <a:pt x="10536" y="21214"/>
                    </a:lnTo>
                    <a:lnTo>
                      <a:pt x="10536" y="12281"/>
                    </a:lnTo>
                    <a:cubicBezTo>
                      <a:pt x="10536" y="11594"/>
                      <a:pt x="10514" y="11036"/>
                      <a:pt x="10474" y="10650"/>
                    </a:cubicBezTo>
                    <a:cubicBezTo>
                      <a:pt x="10429" y="10263"/>
                      <a:pt x="10368" y="10048"/>
                      <a:pt x="10289" y="10048"/>
                    </a:cubicBezTo>
                    <a:cubicBezTo>
                      <a:pt x="10227" y="10048"/>
                      <a:pt x="10160" y="10177"/>
                      <a:pt x="10092" y="10478"/>
                    </a:cubicBezTo>
                    <a:cubicBezTo>
                      <a:pt x="10025" y="10736"/>
                      <a:pt x="9963" y="11122"/>
                      <a:pt x="9913" y="11551"/>
                    </a:cubicBezTo>
                    <a:lnTo>
                      <a:pt x="9913" y="21256"/>
                    </a:lnTo>
                    <a:close/>
                    <a:moveTo>
                      <a:pt x="12687" y="10220"/>
                    </a:moveTo>
                    <a:lnTo>
                      <a:pt x="12215" y="10220"/>
                    </a:lnTo>
                    <a:lnTo>
                      <a:pt x="12215" y="16189"/>
                    </a:lnTo>
                    <a:cubicBezTo>
                      <a:pt x="12215" y="16833"/>
                      <a:pt x="12232" y="17306"/>
                      <a:pt x="12271" y="17563"/>
                    </a:cubicBezTo>
                    <a:cubicBezTo>
                      <a:pt x="12311" y="17821"/>
                      <a:pt x="12361" y="17950"/>
                      <a:pt x="12429" y="17950"/>
                    </a:cubicBezTo>
                    <a:cubicBezTo>
                      <a:pt x="12479" y="17950"/>
                      <a:pt x="12530" y="17907"/>
                      <a:pt x="12580" y="17821"/>
                    </a:cubicBezTo>
                    <a:cubicBezTo>
                      <a:pt x="12631" y="17735"/>
                      <a:pt x="12670" y="17649"/>
                      <a:pt x="12698" y="17478"/>
                    </a:cubicBezTo>
                    <a:lnTo>
                      <a:pt x="12783" y="20441"/>
                    </a:lnTo>
                    <a:cubicBezTo>
                      <a:pt x="12738" y="20612"/>
                      <a:pt x="12670" y="20784"/>
                      <a:pt x="12586" y="20956"/>
                    </a:cubicBezTo>
                    <a:cubicBezTo>
                      <a:pt x="12496" y="21128"/>
                      <a:pt x="12401" y="21213"/>
                      <a:pt x="12305" y="21213"/>
                    </a:cubicBezTo>
                    <a:cubicBezTo>
                      <a:pt x="12064" y="21213"/>
                      <a:pt x="11895" y="20870"/>
                      <a:pt x="11800" y="20140"/>
                    </a:cubicBezTo>
                    <a:cubicBezTo>
                      <a:pt x="11699" y="19453"/>
                      <a:pt x="11654" y="18379"/>
                      <a:pt x="11654" y="16919"/>
                    </a:cubicBezTo>
                    <a:lnTo>
                      <a:pt x="11654" y="10220"/>
                    </a:lnTo>
                    <a:lnTo>
                      <a:pt x="11362" y="10220"/>
                    </a:lnTo>
                    <a:lnTo>
                      <a:pt x="11362" y="7085"/>
                    </a:lnTo>
                    <a:lnTo>
                      <a:pt x="11654" y="7085"/>
                    </a:lnTo>
                    <a:lnTo>
                      <a:pt x="11654" y="2791"/>
                    </a:lnTo>
                    <a:lnTo>
                      <a:pt x="12221" y="2791"/>
                    </a:lnTo>
                    <a:lnTo>
                      <a:pt x="12221" y="7085"/>
                    </a:lnTo>
                    <a:lnTo>
                      <a:pt x="12693" y="7085"/>
                    </a:lnTo>
                    <a:lnTo>
                      <a:pt x="12693" y="10220"/>
                    </a:lnTo>
                    <a:close/>
                    <a:moveTo>
                      <a:pt x="13069" y="8331"/>
                    </a:moveTo>
                    <a:cubicBezTo>
                      <a:pt x="13176" y="7858"/>
                      <a:pt x="13294" y="7472"/>
                      <a:pt x="13428" y="7214"/>
                    </a:cubicBezTo>
                    <a:cubicBezTo>
                      <a:pt x="13563" y="6914"/>
                      <a:pt x="13698" y="6785"/>
                      <a:pt x="13833" y="6785"/>
                    </a:cubicBezTo>
                    <a:cubicBezTo>
                      <a:pt x="14063" y="6785"/>
                      <a:pt x="14243" y="7214"/>
                      <a:pt x="14383" y="8073"/>
                    </a:cubicBezTo>
                    <a:cubicBezTo>
                      <a:pt x="14524" y="8932"/>
                      <a:pt x="14591" y="10263"/>
                      <a:pt x="14591" y="12110"/>
                    </a:cubicBezTo>
                    <a:lnTo>
                      <a:pt x="14591" y="21299"/>
                    </a:lnTo>
                    <a:lnTo>
                      <a:pt x="14153" y="21299"/>
                    </a:lnTo>
                    <a:lnTo>
                      <a:pt x="14102" y="19882"/>
                    </a:lnTo>
                    <a:lnTo>
                      <a:pt x="14085" y="19882"/>
                    </a:lnTo>
                    <a:cubicBezTo>
                      <a:pt x="14035" y="20398"/>
                      <a:pt x="13962" y="20827"/>
                      <a:pt x="13872" y="21128"/>
                    </a:cubicBezTo>
                    <a:cubicBezTo>
                      <a:pt x="13782" y="21471"/>
                      <a:pt x="13676" y="21600"/>
                      <a:pt x="13552" y="21600"/>
                    </a:cubicBezTo>
                    <a:cubicBezTo>
                      <a:pt x="13445" y="21600"/>
                      <a:pt x="13355" y="21471"/>
                      <a:pt x="13277" y="21256"/>
                    </a:cubicBezTo>
                    <a:cubicBezTo>
                      <a:pt x="13198" y="21042"/>
                      <a:pt x="13131" y="20698"/>
                      <a:pt x="13080" y="20312"/>
                    </a:cubicBezTo>
                    <a:cubicBezTo>
                      <a:pt x="13030" y="19925"/>
                      <a:pt x="12990" y="19453"/>
                      <a:pt x="12962" y="18895"/>
                    </a:cubicBezTo>
                    <a:cubicBezTo>
                      <a:pt x="12934" y="18336"/>
                      <a:pt x="12923" y="17778"/>
                      <a:pt x="12923" y="17177"/>
                    </a:cubicBezTo>
                    <a:cubicBezTo>
                      <a:pt x="12923" y="16361"/>
                      <a:pt x="12945" y="15631"/>
                      <a:pt x="12996" y="15073"/>
                    </a:cubicBezTo>
                    <a:cubicBezTo>
                      <a:pt x="13041" y="14472"/>
                      <a:pt x="13108" y="13999"/>
                      <a:pt x="13187" y="13613"/>
                    </a:cubicBezTo>
                    <a:cubicBezTo>
                      <a:pt x="13266" y="13226"/>
                      <a:pt x="13361" y="12969"/>
                      <a:pt x="13473" y="12797"/>
                    </a:cubicBezTo>
                    <a:cubicBezTo>
                      <a:pt x="13580" y="12625"/>
                      <a:pt x="13698" y="12539"/>
                      <a:pt x="13822" y="12539"/>
                    </a:cubicBezTo>
                    <a:lnTo>
                      <a:pt x="14012" y="12539"/>
                    </a:lnTo>
                    <a:lnTo>
                      <a:pt x="14012" y="11766"/>
                    </a:lnTo>
                    <a:cubicBezTo>
                      <a:pt x="14012" y="11251"/>
                      <a:pt x="13990" y="10821"/>
                      <a:pt x="13939" y="10564"/>
                    </a:cubicBezTo>
                    <a:cubicBezTo>
                      <a:pt x="13889" y="10263"/>
                      <a:pt x="13822" y="10134"/>
                      <a:pt x="13732" y="10134"/>
                    </a:cubicBezTo>
                    <a:cubicBezTo>
                      <a:pt x="13653" y="10134"/>
                      <a:pt x="13580" y="10220"/>
                      <a:pt x="13501" y="10392"/>
                    </a:cubicBezTo>
                    <a:cubicBezTo>
                      <a:pt x="13428" y="10564"/>
                      <a:pt x="13344" y="10864"/>
                      <a:pt x="13254" y="11251"/>
                    </a:cubicBezTo>
                    <a:lnTo>
                      <a:pt x="13069" y="8331"/>
                    </a:lnTo>
                    <a:close/>
                    <a:moveTo>
                      <a:pt x="14024" y="15116"/>
                    </a:moveTo>
                    <a:lnTo>
                      <a:pt x="13895" y="15159"/>
                    </a:lnTo>
                    <a:cubicBezTo>
                      <a:pt x="13822" y="15159"/>
                      <a:pt x="13760" y="15245"/>
                      <a:pt x="13715" y="15330"/>
                    </a:cubicBezTo>
                    <a:cubicBezTo>
                      <a:pt x="13664" y="15416"/>
                      <a:pt x="13625" y="15545"/>
                      <a:pt x="13597" y="15717"/>
                    </a:cubicBezTo>
                    <a:cubicBezTo>
                      <a:pt x="13569" y="15846"/>
                      <a:pt x="13546" y="16060"/>
                      <a:pt x="13535" y="16232"/>
                    </a:cubicBezTo>
                    <a:cubicBezTo>
                      <a:pt x="13524" y="16447"/>
                      <a:pt x="13518" y="16662"/>
                      <a:pt x="13518" y="16876"/>
                    </a:cubicBezTo>
                    <a:cubicBezTo>
                      <a:pt x="13518" y="17478"/>
                      <a:pt x="13541" y="17907"/>
                      <a:pt x="13591" y="18122"/>
                    </a:cubicBezTo>
                    <a:cubicBezTo>
                      <a:pt x="13636" y="18336"/>
                      <a:pt x="13692" y="18465"/>
                      <a:pt x="13754" y="18465"/>
                    </a:cubicBezTo>
                    <a:cubicBezTo>
                      <a:pt x="13816" y="18465"/>
                      <a:pt x="13872" y="18336"/>
                      <a:pt x="13923" y="18036"/>
                    </a:cubicBezTo>
                    <a:cubicBezTo>
                      <a:pt x="13973" y="17778"/>
                      <a:pt x="14007" y="17478"/>
                      <a:pt x="14029" y="17134"/>
                    </a:cubicBezTo>
                    <a:lnTo>
                      <a:pt x="14029" y="15116"/>
                    </a:lnTo>
                    <a:close/>
                    <a:moveTo>
                      <a:pt x="16192" y="10220"/>
                    </a:moveTo>
                    <a:lnTo>
                      <a:pt x="15720" y="10220"/>
                    </a:lnTo>
                    <a:lnTo>
                      <a:pt x="15720" y="16189"/>
                    </a:lnTo>
                    <a:cubicBezTo>
                      <a:pt x="15720" y="16833"/>
                      <a:pt x="15737" y="17306"/>
                      <a:pt x="15776" y="17563"/>
                    </a:cubicBezTo>
                    <a:cubicBezTo>
                      <a:pt x="15815" y="17821"/>
                      <a:pt x="15866" y="17950"/>
                      <a:pt x="15933" y="17950"/>
                    </a:cubicBezTo>
                    <a:cubicBezTo>
                      <a:pt x="15984" y="17950"/>
                      <a:pt x="16034" y="17907"/>
                      <a:pt x="16085" y="17821"/>
                    </a:cubicBezTo>
                    <a:cubicBezTo>
                      <a:pt x="16135" y="17735"/>
                      <a:pt x="16175" y="17649"/>
                      <a:pt x="16203" y="17478"/>
                    </a:cubicBezTo>
                    <a:lnTo>
                      <a:pt x="16287" y="20441"/>
                    </a:lnTo>
                    <a:cubicBezTo>
                      <a:pt x="16242" y="20612"/>
                      <a:pt x="16175" y="20784"/>
                      <a:pt x="16090" y="20956"/>
                    </a:cubicBezTo>
                    <a:cubicBezTo>
                      <a:pt x="16001" y="21128"/>
                      <a:pt x="15905" y="21213"/>
                      <a:pt x="15810" y="21213"/>
                    </a:cubicBezTo>
                    <a:cubicBezTo>
                      <a:pt x="15568" y="21213"/>
                      <a:pt x="15400" y="20870"/>
                      <a:pt x="15304" y="20140"/>
                    </a:cubicBezTo>
                    <a:cubicBezTo>
                      <a:pt x="15203" y="19453"/>
                      <a:pt x="15158" y="18379"/>
                      <a:pt x="15158" y="16919"/>
                    </a:cubicBezTo>
                    <a:lnTo>
                      <a:pt x="15158" y="10220"/>
                    </a:lnTo>
                    <a:lnTo>
                      <a:pt x="14866" y="10220"/>
                    </a:lnTo>
                    <a:lnTo>
                      <a:pt x="14866" y="7085"/>
                    </a:lnTo>
                    <a:lnTo>
                      <a:pt x="15158" y="7085"/>
                    </a:lnTo>
                    <a:lnTo>
                      <a:pt x="15158" y="2791"/>
                    </a:lnTo>
                    <a:lnTo>
                      <a:pt x="15725" y="2791"/>
                    </a:lnTo>
                    <a:lnTo>
                      <a:pt x="15725" y="7085"/>
                    </a:lnTo>
                    <a:lnTo>
                      <a:pt x="16197" y="7085"/>
                    </a:lnTo>
                    <a:lnTo>
                      <a:pt x="16197" y="10220"/>
                    </a:lnTo>
                    <a:close/>
                    <a:moveTo>
                      <a:pt x="16871" y="4294"/>
                    </a:moveTo>
                    <a:cubicBezTo>
                      <a:pt x="16776" y="4294"/>
                      <a:pt x="16697" y="4080"/>
                      <a:pt x="16646" y="3650"/>
                    </a:cubicBezTo>
                    <a:cubicBezTo>
                      <a:pt x="16596" y="3221"/>
                      <a:pt x="16568" y="2705"/>
                      <a:pt x="16568" y="2147"/>
                    </a:cubicBezTo>
                    <a:cubicBezTo>
                      <a:pt x="16568" y="1546"/>
                      <a:pt x="16596" y="1031"/>
                      <a:pt x="16646" y="644"/>
                    </a:cubicBezTo>
                    <a:cubicBezTo>
                      <a:pt x="16697" y="215"/>
                      <a:pt x="16776" y="0"/>
                      <a:pt x="16866" y="0"/>
                    </a:cubicBezTo>
                    <a:cubicBezTo>
                      <a:pt x="16961" y="0"/>
                      <a:pt x="17034" y="215"/>
                      <a:pt x="17085" y="601"/>
                    </a:cubicBezTo>
                    <a:cubicBezTo>
                      <a:pt x="17135" y="1031"/>
                      <a:pt x="17163" y="1546"/>
                      <a:pt x="17163" y="2147"/>
                    </a:cubicBezTo>
                    <a:cubicBezTo>
                      <a:pt x="17163" y="2748"/>
                      <a:pt x="17135" y="3264"/>
                      <a:pt x="17085" y="3693"/>
                    </a:cubicBezTo>
                    <a:cubicBezTo>
                      <a:pt x="17045" y="4122"/>
                      <a:pt x="16972" y="4294"/>
                      <a:pt x="16871" y="4294"/>
                    </a:cubicBezTo>
                    <a:close/>
                    <a:moveTo>
                      <a:pt x="16585" y="21256"/>
                    </a:moveTo>
                    <a:lnTo>
                      <a:pt x="16585" y="7085"/>
                    </a:lnTo>
                    <a:lnTo>
                      <a:pt x="17158" y="7085"/>
                    </a:lnTo>
                    <a:lnTo>
                      <a:pt x="17158" y="21256"/>
                    </a:lnTo>
                    <a:lnTo>
                      <a:pt x="16585" y="21256"/>
                    </a:lnTo>
                    <a:close/>
                    <a:moveTo>
                      <a:pt x="19477" y="14085"/>
                    </a:moveTo>
                    <a:cubicBezTo>
                      <a:pt x="19477" y="15245"/>
                      <a:pt x="19455" y="16275"/>
                      <a:pt x="19404" y="17220"/>
                    </a:cubicBezTo>
                    <a:cubicBezTo>
                      <a:pt x="19354" y="18165"/>
                      <a:pt x="19286" y="18938"/>
                      <a:pt x="19196" y="19582"/>
                    </a:cubicBezTo>
                    <a:cubicBezTo>
                      <a:pt x="19106" y="20226"/>
                      <a:pt x="19005" y="20741"/>
                      <a:pt x="18887" y="21085"/>
                    </a:cubicBezTo>
                    <a:cubicBezTo>
                      <a:pt x="18769" y="21428"/>
                      <a:pt x="18640" y="21600"/>
                      <a:pt x="18505" y="21600"/>
                    </a:cubicBezTo>
                    <a:cubicBezTo>
                      <a:pt x="18371" y="21600"/>
                      <a:pt x="18241" y="21428"/>
                      <a:pt x="18124" y="21128"/>
                    </a:cubicBezTo>
                    <a:cubicBezTo>
                      <a:pt x="18006" y="20784"/>
                      <a:pt x="17905" y="20355"/>
                      <a:pt x="17820" y="19711"/>
                    </a:cubicBezTo>
                    <a:cubicBezTo>
                      <a:pt x="17736" y="19109"/>
                      <a:pt x="17669" y="18336"/>
                      <a:pt x="17618" y="17435"/>
                    </a:cubicBezTo>
                    <a:cubicBezTo>
                      <a:pt x="17568" y="16533"/>
                      <a:pt x="17545" y="15502"/>
                      <a:pt x="17545" y="14386"/>
                    </a:cubicBezTo>
                    <a:cubicBezTo>
                      <a:pt x="17545" y="13183"/>
                      <a:pt x="17568" y="12110"/>
                      <a:pt x="17618" y="11165"/>
                    </a:cubicBezTo>
                    <a:cubicBezTo>
                      <a:pt x="17669" y="10220"/>
                      <a:pt x="17736" y="9404"/>
                      <a:pt x="17826" y="8760"/>
                    </a:cubicBezTo>
                    <a:cubicBezTo>
                      <a:pt x="17916" y="8116"/>
                      <a:pt x="18017" y="7601"/>
                      <a:pt x="18135" y="7257"/>
                    </a:cubicBezTo>
                    <a:cubicBezTo>
                      <a:pt x="18253" y="6914"/>
                      <a:pt x="18382" y="6742"/>
                      <a:pt x="18517" y="6742"/>
                    </a:cubicBezTo>
                    <a:cubicBezTo>
                      <a:pt x="18651" y="6742"/>
                      <a:pt x="18781" y="6914"/>
                      <a:pt x="18899" y="7214"/>
                    </a:cubicBezTo>
                    <a:cubicBezTo>
                      <a:pt x="19017" y="7515"/>
                      <a:pt x="19118" y="7987"/>
                      <a:pt x="19202" y="8631"/>
                    </a:cubicBezTo>
                    <a:cubicBezTo>
                      <a:pt x="19286" y="9233"/>
                      <a:pt x="19354" y="10006"/>
                      <a:pt x="19404" y="10907"/>
                    </a:cubicBezTo>
                    <a:cubicBezTo>
                      <a:pt x="19455" y="11809"/>
                      <a:pt x="19477" y="12883"/>
                      <a:pt x="19477" y="14085"/>
                    </a:cubicBezTo>
                    <a:close/>
                    <a:moveTo>
                      <a:pt x="18893" y="14214"/>
                    </a:moveTo>
                    <a:cubicBezTo>
                      <a:pt x="18893" y="13441"/>
                      <a:pt x="18882" y="12797"/>
                      <a:pt x="18865" y="12239"/>
                    </a:cubicBezTo>
                    <a:cubicBezTo>
                      <a:pt x="18842" y="11680"/>
                      <a:pt x="18814" y="11251"/>
                      <a:pt x="18781" y="10907"/>
                    </a:cubicBezTo>
                    <a:cubicBezTo>
                      <a:pt x="18747" y="10564"/>
                      <a:pt x="18702" y="10306"/>
                      <a:pt x="18657" y="10134"/>
                    </a:cubicBezTo>
                    <a:cubicBezTo>
                      <a:pt x="18612" y="9963"/>
                      <a:pt x="18562" y="9920"/>
                      <a:pt x="18517" y="9920"/>
                    </a:cubicBezTo>
                    <a:cubicBezTo>
                      <a:pt x="18466" y="9920"/>
                      <a:pt x="18421" y="10006"/>
                      <a:pt x="18376" y="10134"/>
                    </a:cubicBezTo>
                    <a:cubicBezTo>
                      <a:pt x="18331" y="10263"/>
                      <a:pt x="18292" y="10521"/>
                      <a:pt x="18258" y="10821"/>
                    </a:cubicBezTo>
                    <a:cubicBezTo>
                      <a:pt x="18225" y="11165"/>
                      <a:pt x="18197" y="11594"/>
                      <a:pt x="18174" y="12153"/>
                    </a:cubicBezTo>
                    <a:cubicBezTo>
                      <a:pt x="18152" y="12711"/>
                      <a:pt x="18146" y="13355"/>
                      <a:pt x="18146" y="14214"/>
                    </a:cubicBezTo>
                    <a:cubicBezTo>
                      <a:pt x="18146" y="15631"/>
                      <a:pt x="18185" y="16705"/>
                      <a:pt x="18264" y="17349"/>
                    </a:cubicBezTo>
                    <a:cubicBezTo>
                      <a:pt x="18343" y="18036"/>
                      <a:pt x="18432" y="18336"/>
                      <a:pt x="18528" y="18336"/>
                    </a:cubicBezTo>
                    <a:cubicBezTo>
                      <a:pt x="18578" y="18336"/>
                      <a:pt x="18623" y="18250"/>
                      <a:pt x="18668" y="18122"/>
                    </a:cubicBezTo>
                    <a:cubicBezTo>
                      <a:pt x="18713" y="17993"/>
                      <a:pt x="18753" y="17735"/>
                      <a:pt x="18786" y="17435"/>
                    </a:cubicBezTo>
                    <a:cubicBezTo>
                      <a:pt x="18820" y="17091"/>
                      <a:pt x="18848" y="16662"/>
                      <a:pt x="18871" y="16146"/>
                    </a:cubicBezTo>
                    <a:cubicBezTo>
                      <a:pt x="18882" y="15631"/>
                      <a:pt x="18893" y="14987"/>
                      <a:pt x="18893" y="14214"/>
                    </a:cubicBezTo>
                    <a:close/>
                    <a:moveTo>
                      <a:pt x="20404" y="21256"/>
                    </a:moveTo>
                    <a:lnTo>
                      <a:pt x="19831" y="21256"/>
                    </a:lnTo>
                    <a:lnTo>
                      <a:pt x="19831" y="7085"/>
                    </a:lnTo>
                    <a:lnTo>
                      <a:pt x="20275" y="7085"/>
                    </a:lnTo>
                    <a:lnTo>
                      <a:pt x="20342" y="8846"/>
                    </a:lnTo>
                    <a:cubicBezTo>
                      <a:pt x="20426" y="8202"/>
                      <a:pt x="20516" y="7687"/>
                      <a:pt x="20617" y="7300"/>
                    </a:cubicBezTo>
                    <a:cubicBezTo>
                      <a:pt x="20718" y="6914"/>
                      <a:pt x="20831" y="6742"/>
                      <a:pt x="20954" y="6742"/>
                    </a:cubicBezTo>
                    <a:cubicBezTo>
                      <a:pt x="21162" y="6742"/>
                      <a:pt x="21319" y="7171"/>
                      <a:pt x="21432" y="8030"/>
                    </a:cubicBezTo>
                    <a:cubicBezTo>
                      <a:pt x="21544" y="8889"/>
                      <a:pt x="21600" y="10177"/>
                      <a:pt x="21600" y="11852"/>
                    </a:cubicBezTo>
                    <a:lnTo>
                      <a:pt x="21600" y="21214"/>
                    </a:lnTo>
                    <a:lnTo>
                      <a:pt x="21027" y="21214"/>
                    </a:lnTo>
                    <a:lnTo>
                      <a:pt x="21027" y="12281"/>
                    </a:lnTo>
                    <a:cubicBezTo>
                      <a:pt x="21027" y="11594"/>
                      <a:pt x="21005" y="11036"/>
                      <a:pt x="20965" y="10650"/>
                    </a:cubicBezTo>
                    <a:cubicBezTo>
                      <a:pt x="20920" y="10263"/>
                      <a:pt x="20859" y="10048"/>
                      <a:pt x="20780" y="10048"/>
                    </a:cubicBezTo>
                    <a:cubicBezTo>
                      <a:pt x="20718" y="10048"/>
                      <a:pt x="20651" y="10177"/>
                      <a:pt x="20583" y="10478"/>
                    </a:cubicBezTo>
                    <a:cubicBezTo>
                      <a:pt x="20516" y="10736"/>
                      <a:pt x="20454" y="11122"/>
                      <a:pt x="20404" y="11551"/>
                    </a:cubicBezTo>
                    <a:lnTo>
                      <a:pt x="20404" y="21256"/>
                    </a:lnTo>
                    <a:close/>
                  </a:path>
                </a:pathLst>
              </a:custGeom>
              <a:solidFill>
                <a:srgbClr val="00203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600" dirty="0"/>
              </a:p>
            </p:txBody>
          </p:sp>
          <p:sp>
            <p:nvSpPr>
              <p:cNvPr id="32" name="Shape">
                <a:extLst>
                  <a:ext uri="{FF2B5EF4-FFF2-40B4-BE49-F238E27FC236}">
                    <a16:creationId xmlns:a16="http://schemas.microsoft.com/office/drawing/2014/main" id="{0289A039-CDE0-CE6C-46D3-ECDB687F6BD1}"/>
                  </a:ext>
                </a:extLst>
              </p:cNvPr>
              <p:cNvSpPr/>
              <p:nvPr userDrawn="1"/>
            </p:nvSpPr>
            <p:spPr>
              <a:xfrm>
                <a:off x="5032172" y="1021854"/>
                <a:ext cx="1051185" cy="5495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954" y="0"/>
                    </a:moveTo>
                    <a:cubicBezTo>
                      <a:pt x="13287" y="0"/>
                      <a:pt x="11002" y="3514"/>
                      <a:pt x="10441" y="8443"/>
                    </a:cubicBezTo>
                    <a:cubicBezTo>
                      <a:pt x="9052" y="8229"/>
                      <a:pt x="6050" y="7757"/>
                      <a:pt x="5198" y="7671"/>
                    </a:cubicBezTo>
                    <a:cubicBezTo>
                      <a:pt x="5154" y="7671"/>
                      <a:pt x="5109" y="7671"/>
                      <a:pt x="5041" y="7671"/>
                    </a:cubicBezTo>
                    <a:cubicBezTo>
                      <a:pt x="4638" y="7671"/>
                      <a:pt x="4280" y="7886"/>
                      <a:pt x="4033" y="8357"/>
                    </a:cubicBezTo>
                    <a:cubicBezTo>
                      <a:pt x="3563" y="9214"/>
                      <a:pt x="3563" y="10457"/>
                      <a:pt x="3563" y="10843"/>
                    </a:cubicBezTo>
                    <a:cubicBezTo>
                      <a:pt x="3563" y="11271"/>
                      <a:pt x="3563" y="12514"/>
                      <a:pt x="4033" y="13329"/>
                    </a:cubicBezTo>
                    <a:cubicBezTo>
                      <a:pt x="4280" y="13800"/>
                      <a:pt x="4638" y="14014"/>
                      <a:pt x="5041" y="14014"/>
                    </a:cubicBezTo>
                    <a:cubicBezTo>
                      <a:pt x="5086" y="14014"/>
                      <a:pt x="5131" y="14014"/>
                      <a:pt x="5198" y="14014"/>
                    </a:cubicBezTo>
                    <a:cubicBezTo>
                      <a:pt x="5803" y="13929"/>
                      <a:pt x="7417" y="13714"/>
                      <a:pt x="8313" y="13543"/>
                    </a:cubicBezTo>
                    <a:lnTo>
                      <a:pt x="9657" y="13329"/>
                    </a:lnTo>
                    <a:cubicBezTo>
                      <a:pt x="9971" y="13286"/>
                      <a:pt x="10262" y="13243"/>
                      <a:pt x="10464" y="13200"/>
                    </a:cubicBezTo>
                    <a:cubicBezTo>
                      <a:pt x="11046" y="18043"/>
                      <a:pt x="13332" y="21557"/>
                      <a:pt x="15954" y="21557"/>
                    </a:cubicBezTo>
                    <a:cubicBezTo>
                      <a:pt x="19068" y="21557"/>
                      <a:pt x="21600" y="16714"/>
                      <a:pt x="21600" y="10757"/>
                    </a:cubicBezTo>
                    <a:cubicBezTo>
                      <a:pt x="21600" y="4843"/>
                      <a:pt x="19068" y="0"/>
                      <a:pt x="15954" y="0"/>
                    </a:cubicBezTo>
                    <a:close/>
                    <a:moveTo>
                      <a:pt x="15954" y="17229"/>
                    </a:moveTo>
                    <a:cubicBezTo>
                      <a:pt x="14094" y="17229"/>
                      <a:pt x="12593" y="14357"/>
                      <a:pt x="12593" y="10800"/>
                    </a:cubicBezTo>
                    <a:cubicBezTo>
                      <a:pt x="12593" y="7243"/>
                      <a:pt x="14094" y="4371"/>
                      <a:pt x="15954" y="4371"/>
                    </a:cubicBezTo>
                    <a:cubicBezTo>
                      <a:pt x="17813" y="4371"/>
                      <a:pt x="19315" y="7243"/>
                      <a:pt x="19315" y="10800"/>
                    </a:cubicBezTo>
                    <a:cubicBezTo>
                      <a:pt x="19315" y="14357"/>
                      <a:pt x="17813" y="17229"/>
                      <a:pt x="15954" y="17229"/>
                    </a:cubicBezTo>
                    <a:close/>
                    <a:moveTo>
                      <a:pt x="9007" y="15514"/>
                    </a:moveTo>
                    <a:lnTo>
                      <a:pt x="9007" y="20014"/>
                    </a:lnTo>
                    <a:cubicBezTo>
                      <a:pt x="8627" y="20443"/>
                      <a:pt x="8134" y="20786"/>
                      <a:pt x="7506" y="21129"/>
                    </a:cubicBezTo>
                    <a:cubicBezTo>
                      <a:pt x="6879" y="21429"/>
                      <a:pt x="6207" y="21600"/>
                      <a:pt x="5467" y="21600"/>
                    </a:cubicBezTo>
                    <a:cubicBezTo>
                      <a:pt x="4324" y="21600"/>
                      <a:pt x="3339" y="21171"/>
                      <a:pt x="2532" y="20271"/>
                    </a:cubicBezTo>
                    <a:cubicBezTo>
                      <a:pt x="1725" y="19371"/>
                      <a:pt x="1098" y="18129"/>
                      <a:pt x="650" y="16500"/>
                    </a:cubicBezTo>
                    <a:cubicBezTo>
                      <a:pt x="224" y="14871"/>
                      <a:pt x="0" y="12986"/>
                      <a:pt x="0" y="10800"/>
                    </a:cubicBezTo>
                    <a:cubicBezTo>
                      <a:pt x="0" y="8657"/>
                      <a:pt x="246" y="6729"/>
                      <a:pt x="717" y="5143"/>
                    </a:cubicBezTo>
                    <a:cubicBezTo>
                      <a:pt x="1210" y="3514"/>
                      <a:pt x="1860" y="2271"/>
                      <a:pt x="2711" y="1371"/>
                    </a:cubicBezTo>
                    <a:cubicBezTo>
                      <a:pt x="3563" y="471"/>
                      <a:pt x="4549" y="43"/>
                      <a:pt x="5646" y="43"/>
                    </a:cubicBezTo>
                    <a:cubicBezTo>
                      <a:pt x="6229" y="43"/>
                      <a:pt x="6767" y="171"/>
                      <a:pt x="7282" y="386"/>
                    </a:cubicBezTo>
                    <a:cubicBezTo>
                      <a:pt x="7798" y="600"/>
                      <a:pt x="8246" y="900"/>
                      <a:pt x="8627" y="1243"/>
                    </a:cubicBezTo>
                    <a:lnTo>
                      <a:pt x="8402" y="4843"/>
                    </a:lnTo>
                    <a:cubicBezTo>
                      <a:pt x="8022" y="4500"/>
                      <a:pt x="7596" y="4200"/>
                      <a:pt x="7125" y="3986"/>
                    </a:cubicBezTo>
                    <a:cubicBezTo>
                      <a:pt x="6655" y="3771"/>
                      <a:pt x="6162" y="3643"/>
                      <a:pt x="5624" y="3643"/>
                    </a:cubicBezTo>
                    <a:cubicBezTo>
                      <a:pt x="4817" y="3643"/>
                      <a:pt x="4168" y="3943"/>
                      <a:pt x="3630" y="4586"/>
                    </a:cubicBezTo>
                    <a:cubicBezTo>
                      <a:pt x="3115" y="5186"/>
                      <a:pt x="2734" y="6043"/>
                      <a:pt x="2487" y="7114"/>
                    </a:cubicBezTo>
                    <a:cubicBezTo>
                      <a:pt x="2241" y="8186"/>
                      <a:pt x="2106" y="9386"/>
                      <a:pt x="2106" y="10714"/>
                    </a:cubicBezTo>
                    <a:cubicBezTo>
                      <a:pt x="2106" y="12129"/>
                      <a:pt x="2241" y="13371"/>
                      <a:pt x="2487" y="14443"/>
                    </a:cubicBezTo>
                    <a:cubicBezTo>
                      <a:pt x="2734" y="15514"/>
                      <a:pt x="3115" y="16371"/>
                      <a:pt x="3607" y="17014"/>
                    </a:cubicBezTo>
                    <a:cubicBezTo>
                      <a:pt x="4100" y="17614"/>
                      <a:pt x="4728" y="17957"/>
                      <a:pt x="5490" y="17957"/>
                    </a:cubicBezTo>
                    <a:cubicBezTo>
                      <a:pt x="5714" y="17957"/>
                      <a:pt x="5960" y="17914"/>
                      <a:pt x="6207" y="17871"/>
                    </a:cubicBezTo>
                    <a:cubicBezTo>
                      <a:pt x="6453" y="17829"/>
                      <a:pt x="6722" y="17743"/>
                      <a:pt x="6968" y="17614"/>
                    </a:cubicBezTo>
                    <a:lnTo>
                      <a:pt x="6968" y="15814"/>
                    </a:lnTo>
                    <a:cubicBezTo>
                      <a:pt x="7439" y="15729"/>
                      <a:pt x="7887" y="15686"/>
                      <a:pt x="8246" y="15643"/>
                    </a:cubicBezTo>
                    <a:lnTo>
                      <a:pt x="9007" y="15514"/>
                    </a:lnTo>
                    <a:close/>
                  </a:path>
                </a:pathLst>
              </a:custGeom>
              <a:solidFill>
                <a:srgbClr val="008C58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600" dirty="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01488E-8FFB-743B-7367-8F280AED5182}"/>
              </a:ext>
            </a:extLst>
          </p:cNvPr>
          <p:cNvGrpSpPr/>
          <p:nvPr userDrawn="1"/>
        </p:nvGrpSpPr>
        <p:grpSpPr>
          <a:xfrm>
            <a:off x="4515612" y="7685437"/>
            <a:ext cx="5599177" cy="425820"/>
            <a:chOff x="1714499" y="5181599"/>
            <a:chExt cx="4141472" cy="314961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7E1C58C8-01AA-AFF0-8E04-8F0DC8543C4A}"/>
                </a:ext>
              </a:extLst>
            </p:cNvPr>
            <p:cNvSpPr/>
            <p:nvPr userDrawn="1"/>
          </p:nvSpPr>
          <p:spPr>
            <a:xfrm>
              <a:off x="2603499" y="5181599"/>
              <a:ext cx="2494281" cy="314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2" y="6358"/>
                  </a:moveTo>
                  <a:cubicBezTo>
                    <a:pt x="7138" y="5923"/>
                    <a:pt x="7072" y="5574"/>
                    <a:pt x="7006" y="5400"/>
                  </a:cubicBezTo>
                  <a:cubicBezTo>
                    <a:pt x="6940" y="5139"/>
                    <a:pt x="6863" y="5052"/>
                    <a:pt x="6775" y="5052"/>
                  </a:cubicBezTo>
                  <a:cubicBezTo>
                    <a:pt x="6676" y="5052"/>
                    <a:pt x="6588" y="5226"/>
                    <a:pt x="6511" y="5487"/>
                  </a:cubicBezTo>
                  <a:cubicBezTo>
                    <a:pt x="6434" y="5748"/>
                    <a:pt x="6368" y="6097"/>
                    <a:pt x="6302" y="6619"/>
                  </a:cubicBezTo>
                  <a:cubicBezTo>
                    <a:pt x="6236" y="7142"/>
                    <a:pt x="6203" y="7752"/>
                    <a:pt x="6170" y="8448"/>
                  </a:cubicBezTo>
                  <a:cubicBezTo>
                    <a:pt x="6137" y="9145"/>
                    <a:pt x="6126" y="9929"/>
                    <a:pt x="6126" y="10800"/>
                  </a:cubicBezTo>
                  <a:cubicBezTo>
                    <a:pt x="6126" y="11758"/>
                    <a:pt x="6148" y="12629"/>
                    <a:pt x="6181" y="13413"/>
                  </a:cubicBezTo>
                  <a:cubicBezTo>
                    <a:pt x="6214" y="14110"/>
                    <a:pt x="6269" y="14719"/>
                    <a:pt x="6335" y="15155"/>
                  </a:cubicBezTo>
                  <a:cubicBezTo>
                    <a:pt x="6401" y="15590"/>
                    <a:pt x="6478" y="15939"/>
                    <a:pt x="6555" y="16200"/>
                  </a:cubicBezTo>
                  <a:cubicBezTo>
                    <a:pt x="6643" y="16461"/>
                    <a:pt x="6731" y="16548"/>
                    <a:pt x="6830" y="16548"/>
                  </a:cubicBezTo>
                  <a:cubicBezTo>
                    <a:pt x="6918" y="16548"/>
                    <a:pt x="6995" y="16461"/>
                    <a:pt x="7061" y="16374"/>
                  </a:cubicBezTo>
                  <a:cubicBezTo>
                    <a:pt x="7138" y="16287"/>
                    <a:pt x="7204" y="16113"/>
                    <a:pt x="7259" y="15939"/>
                  </a:cubicBezTo>
                  <a:lnTo>
                    <a:pt x="7215" y="14719"/>
                  </a:lnTo>
                  <a:cubicBezTo>
                    <a:pt x="7149" y="14894"/>
                    <a:pt x="7094" y="15068"/>
                    <a:pt x="7028" y="15155"/>
                  </a:cubicBezTo>
                  <a:cubicBezTo>
                    <a:pt x="6973" y="15242"/>
                    <a:pt x="6907" y="15242"/>
                    <a:pt x="6841" y="15242"/>
                  </a:cubicBezTo>
                  <a:cubicBezTo>
                    <a:pt x="6687" y="15242"/>
                    <a:pt x="6566" y="14894"/>
                    <a:pt x="6478" y="14197"/>
                  </a:cubicBezTo>
                  <a:cubicBezTo>
                    <a:pt x="6390" y="13500"/>
                    <a:pt x="6346" y="12455"/>
                    <a:pt x="6346" y="11148"/>
                  </a:cubicBezTo>
                  <a:lnTo>
                    <a:pt x="6346" y="10974"/>
                  </a:lnTo>
                  <a:lnTo>
                    <a:pt x="7336" y="10974"/>
                  </a:lnTo>
                  <a:lnTo>
                    <a:pt x="7336" y="10016"/>
                  </a:lnTo>
                  <a:cubicBezTo>
                    <a:pt x="7336" y="9319"/>
                    <a:pt x="7325" y="8623"/>
                    <a:pt x="7292" y="8013"/>
                  </a:cubicBezTo>
                  <a:cubicBezTo>
                    <a:pt x="7270" y="7316"/>
                    <a:pt x="7237" y="6794"/>
                    <a:pt x="7182" y="6358"/>
                  </a:cubicBezTo>
                  <a:close/>
                  <a:moveTo>
                    <a:pt x="6346" y="9668"/>
                  </a:moveTo>
                  <a:cubicBezTo>
                    <a:pt x="6357" y="8623"/>
                    <a:pt x="6412" y="7839"/>
                    <a:pt x="6478" y="7229"/>
                  </a:cubicBezTo>
                  <a:cubicBezTo>
                    <a:pt x="6555" y="6619"/>
                    <a:pt x="6643" y="6358"/>
                    <a:pt x="6764" y="6358"/>
                  </a:cubicBezTo>
                  <a:cubicBezTo>
                    <a:pt x="6830" y="6358"/>
                    <a:pt x="6885" y="6445"/>
                    <a:pt x="6929" y="6619"/>
                  </a:cubicBezTo>
                  <a:cubicBezTo>
                    <a:pt x="6973" y="6794"/>
                    <a:pt x="7006" y="7055"/>
                    <a:pt x="7039" y="7316"/>
                  </a:cubicBezTo>
                  <a:cubicBezTo>
                    <a:pt x="7072" y="7577"/>
                    <a:pt x="7094" y="8013"/>
                    <a:pt x="7105" y="8361"/>
                  </a:cubicBezTo>
                  <a:cubicBezTo>
                    <a:pt x="7116" y="8797"/>
                    <a:pt x="7127" y="9145"/>
                    <a:pt x="7127" y="9581"/>
                  </a:cubicBezTo>
                  <a:lnTo>
                    <a:pt x="6346" y="9668"/>
                  </a:lnTo>
                  <a:close/>
                  <a:moveTo>
                    <a:pt x="4047" y="6358"/>
                  </a:moveTo>
                  <a:cubicBezTo>
                    <a:pt x="4003" y="5923"/>
                    <a:pt x="3937" y="5574"/>
                    <a:pt x="3871" y="5400"/>
                  </a:cubicBezTo>
                  <a:cubicBezTo>
                    <a:pt x="3805" y="5139"/>
                    <a:pt x="3728" y="5052"/>
                    <a:pt x="3640" y="5052"/>
                  </a:cubicBezTo>
                  <a:cubicBezTo>
                    <a:pt x="3541" y="5052"/>
                    <a:pt x="3453" y="5226"/>
                    <a:pt x="3376" y="5487"/>
                  </a:cubicBezTo>
                  <a:cubicBezTo>
                    <a:pt x="3299" y="5748"/>
                    <a:pt x="3233" y="6097"/>
                    <a:pt x="3167" y="6619"/>
                  </a:cubicBezTo>
                  <a:cubicBezTo>
                    <a:pt x="3101" y="7142"/>
                    <a:pt x="3068" y="7752"/>
                    <a:pt x="3035" y="8448"/>
                  </a:cubicBezTo>
                  <a:cubicBezTo>
                    <a:pt x="3002" y="9145"/>
                    <a:pt x="2991" y="9929"/>
                    <a:pt x="2991" y="10800"/>
                  </a:cubicBezTo>
                  <a:cubicBezTo>
                    <a:pt x="2991" y="11758"/>
                    <a:pt x="3013" y="12629"/>
                    <a:pt x="3046" y="13413"/>
                  </a:cubicBezTo>
                  <a:cubicBezTo>
                    <a:pt x="3079" y="14110"/>
                    <a:pt x="3134" y="14719"/>
                    <a:pt x="3200" y="15155"/>
                  </a:cubicBezTo>
                  <a:cubicBezTo>
                    <a:pt x="3266" y="15590"/>
                    <a:pt x="3343" y="15939"/>
                    <a:pt x="3420" y="16200"/>
                  </a:cubicBezTo>
                  <a:cubicBezTo>
                    <a:pt x="3508" y="16461"/>
                    <a:pt x="3596" y="16548"/>
                    <a:pt x="3695" y="16548"/>
                  </a:cubicBezTo>
                  <a:cubicBezTo>
                    <a:pt x="3783" y="16548"/>
                    <a:pt x="3860" y="16461"/>
                    <a:pt x="3926" y="16374"/>
                  </a:cubicBezTo>
                  <a:cubicBezTo>
                    <a:pt x="4003" y="16287"/>
                    <a:pt x="4069" y="16113"/>
                    <a:pt x="4124" y="15939"/>
                  </a:cubicBezTo>
                  <a:lnTo>
                    <a:pt x="4080" y="14719"/>
                  </a:lnTo>
                  <a:cubicBezTo>
                    <a:pt x="4014" y="14894"/>
                    <a:pt x="3959" y="15068"/>
                    <a:pt x="3893" y="15155"/>
                  </a:cubicBezTo>
                  <a:cubicBezTo>
                    <a:pt x="3838" y="15242"/>
                    <a:pt x="3772" y="15242"/>
                    <a:pt x="3706" y="15242"/>
                  </a:cubicBezTo>
                  <a:cubicBezTo>
                    <a:pt x="3552" y="15242"/>
                    <a:pt x="3431" y="14894"/>
                    <a:pt x="3343" y="14197"/>
                  </a:cubicBezTo>
                  <a:cubicBezTo>
                    <a:pt x="3255" y="13500"/>
                    <a:pt x="3211" y="12455"/>
                    <a:pt x="3211" y="11148"/>
                  </a:cubicBezTo>
                  <a:lnTo>
                    <a:pt x="3211" y="10974"/>
                  </a:lnTo>
                  <a:lnTo>
                    <a:pt x="4201" y="10974"/>
                  </a:lnTo>
                  <a:lnTo>
                    <a:pt x="4201" y="10016"/>
                  </a:lnTo>
                  <a:cubicBezTo>
                    <a:pt x="4201" y="9319"/>
                    <a:pt x="4190" y="8623"/>
                    <a:pt x="4157" y="8013"/>
                  </a:cubicBezTo>
                  <a:cubicBezTo>
                    <a:pt x="4135" y="7316"/>
                    <a:pt x="4102" y="6794"/>
                    <a:pt x="4047" y="6358"/>
                  </a:cubicBezTo>
                  <a:close/>
                  <a:moveTo>
                    <a:pt x="3211" y="9668"/>
                  </a:moveTo>
                  <a:cubicBezTo>
                    <a:pt x="3222" y="8623"/>
                    <a:pt x="3277" y="7839"/>
                    <a:pt x="3343" y="7229"/>
                  </a:cubicBezTo>
                  <a:cubicBezTo>
                    <a:pt x="3420" y="6619"/>
                    <a:pt x="3508" y="6358"/>
                    <a:pt x="3629" y="6358"/>
                  </a:cubicBezTo>
                  <a:cubicBezTo>
                    <a:pt x="3695" y="6358"/>
                    <a:pt x="3750" y="6445"/>
                    <a:pt x="3794" y="6619"/>
                  </a:cubicBezTo>
                  <a:cubicBezTo>
                    <a:pt x="3838" y="6794"/>
                    <a:pt x="3871" y="7055"/>
                    <a:pt x="3904" y="7316"/>
                  </a:cubicBezTo>
                  <a:cubicBezTo>
                    <a:pt x="3937" y="7577"/>
                    <a:pt x="3959" y="8013"/>
                    <a:pt x="3970" y="8361"/>
                  </a:cubicBezTo>
                  <a:cubicBezTo>
                    <a:pt x="3981" y="8797"/>
                    <a:pt x="3992" y="9145"/>
                    <a:pt x="3992" y="9581"/>
                  </a:cubicBezTo>
                  <a:lnTo>
                    <a:pt x="3211" y="9668"/>
                  </a:lnTo>
                  <a:close/>
                  <a:moveTo>
                    <a:pt x="5554" y="11235"/>
                  </a:moveTo>
                  <a:cubicBezTo>
                    <a:pt x="5620" y="11758"/>
                    <a:pt x="5653" y="12368"/>
                    <a:pt x="5653" y="13152"/>
                  </a:cubicBezTo>
                  <a:cubicBezTo>
                    <a:pt x="5653" y="14110"/>
                    <a:pt x="5609" y="14894"/>
                    <a:pt x="5521" y="15503"/>
                  </a:cubicBezTo>
                  <a:cubicBezTo>
                    <a:pt x="5433" y="16113"/>
                    <a:pt x="5301" y="16374"/>
                    <a:pt x="5136" y="16374"/>
                  </a:cubicBezTo>
                  <a:cubicBezTo>
                    <a:pt x="5048" y="16374"/>
                    <a:pt x="4960" y="16287"/>
                    <a:pt x="4894" y="16200"/>
                  </a:cubicBezTo>
                  <a:cubicBezTo>
                    <a:pt x="4817" y="16113"/>
                    <a:pt x="4751" y="15939"/>
                    <a:pt x="4696" y="15677"/>
                  </a:cubicBezTo>
                  <a:lnTo>
                    <a:pt x="4751" y="14371"/>
                  </a:lnTo>
                  <a:cubicBezTo>
                    <a:pt x="4806" y="14632"/>
                    <a:pt x="4861" y="14719"/>
                    <a:pt x="4927" y="14894"/>
                  </a:cubicBezTo>
                  <a:cubicBezTo>
                    <a:pt x="4993" y="14981"/>
                    <a:pt x="5059" y="15068"/>
                    <a:pt x="5125" y="15068"/>
                  </a:cubicBezTo>
                  <a:cubicBezTo>
                    <a:pt x="5224" y="15068"/>
                    <a:pt x="5301" y="14894"/>
                    <a:pt x="5356" y="14632"/>
                  </a:cubicBezTo>
                  <a:cubicBezTo>
                    <a:pt x="5411" y="14371"/>
                    <a:pt x="5444" y="13848"/>
                    <a:pt x="5444" y="13326"/>
                  </a:cubicBezTo>
                  <a:cubicBezTo>
                    <a:pt x="5444" y="12803"/>
                    <a:pt x="5422" y="12455"/>
                    <a:pt x="5378" y="12106"/>
                  </a:cubicBezTo>
                  <a:cubicBezTo>
                    <a:pt x="5334" y="11845"/>
                    <a:pt x="5257" y="11584"/>
                    <a:pt x="5169" y="11323"/>
                  </a:cubicBezTo>
                  <a:lnTo>
                    <a:pt x="5070" y="11061"/>
                  </a:lnTo>
                  <a:cubicBezTo>
                    <a:pt x="4949" y="10713"/>
                    <a:pt x="4861" y="10365"/>
                    <a:pt x="4795" y="9842"/>
                  </a:cubicBezTo>
                  <a:cubicBezTo>
                    <a:pt x="4729" y="9319"/>
                    <a:pt x="4707" y="8797"/>
                    <a:pt x="4707" y="8013"/>
                  </a:cubicBezTo>
                  <a:cubicBezTo>
                    <a:pt x="4707" y="7577"/>
                    <a:pt x="4718" y="7142"/>
                    <a:pt x="4740" y="6794"/>
                  </a:cubicBezTo>
                  <a:cubicBezTo>
                    <a:pt x="4762" y="6445"/>
                    <a:pt x="4795" y="6097"/>
                    <a:pt x="4839" y="5836"/>
                  </a:cubicBezTo>
                  <a:cubicBezTo>
                    <a:pt x="4883" y="5574"/>
                    <a:pt x="4938" y="5400"/>
                    <a:pt x="4993" y="5226"/>
                  </a:cubicBezTo>
                  <a:cubicBezTo>
                    <a:pt x="5048" y="5052"/>
                    <a:pt x="5114" y="4965"/>
                    <a:pt x="5191" y="4965"/>
                  </a:cubicBezTo>
                  <a:cubicBezTo>
                    <a:pt x="5257" y="4965"/>
                    <a:pt x="5323" y="5052"/>
                    <a:pt x="5400" y="5139"/>
                  </a:cubicBezTo>
                  <a:cubicBezTo>
                    <a:pt x="5477" y="5226"/>
                    <a:pt x="5532" y="5400"/>
                    <a:pt x="5598" y="5574"/>
                  </a:cubicBezTo>
                  <a:lnTo>
                    <a:pt x="5532" y="6968"/>
                  </a:lnTo>
                  <a:cubicBezTo>
                    <a:pt x="5477" y="6706"/>
                    <a:pt x="5422" y="6619"/>
                    <a:pt x="5367" y="6532"/>
                  </a:cubicBezTo>
                  <a:cubicBezTo>
                    <a:pt x="5312" y="6445"/>
                    <a:pt x="5257" y="6358"/>
                    <a:pt x="5202" y="6358"/>
                  </a:cubicBezTo>
                  <a:cubicBezTo>
                    <a:pt x="5103" y="6358"/>
                    <a:pt x="5026" y="6532"/>
                    <a:pt x="4982" y="6794"/>
                  </a:cubicBezTo>
                  <a:cubicBezTo>
                    <a:pt x="4938" y="7142"/>
                    <a:pt x="4905" y="7490"/>
                    <a:pt x="4905" y="8013"/>
                  </a:cubicBezTo>
                  <a:cubicBezTo>
                    <a:pt x="4905" y="8448"/>
                    <a:pt x="4927" y="8797"/>
                    <a:pt x="4960" y="9058"/>
                  </a:cubicBezTo>
                  <a:cubicBezTo>
                    <a:pt x="4993" y="9319"/>
                    <a:pt x="5070" y="9581"/>
                    <a:pt x="5180" y="9842"/>
                  </a:cubicBezTo>
                  <a:lnTo>
                    <a:pt x="5268" y="10016"/>
                  </a:lnTo>
                  <a:cubicBezTo>
                    <a:pt x="5400" y="10365"/>
                    <a:pt x="5488" y="10800"/>
                    <a:pt x="5554" y="11235"/>
                  </a:cubicBezTo>
                  <a:close/>
                  <a:moveTo>
                    <a:pt x="1056" y="6445"/>
                  </a:moveTo>
                  <a:cubicBezTo>
                    <a:pt x="1001" y="6010"/>
                    <a:pt x="946" y="5661"/>
                    <a:pt x="869" y="5400"/>
                  </a:cubicBezTo>
                  <a:cubicBezTo>
                    <a:pt x="792" y="5139"/>
                    <a:pt x="715" y="5052"/>
                    <a:pt x="627" y="5052"/>
                  </a:cubicBezTo>
                  <a:cubicBezTo>
                    <a:pt x="528" y="5052"/>
                    <a:pt x="451" y="5226"/>
                    <a:pt x="385" y="5487"/>
                  </a:cubicBezTo>
                  <a:cubicBezTo>
                    <a:pt x="319" y="5748"/>
                    <a:pt x="253" y="6097"/>
                    <a:pt x="209" y="6445"/>
                  </a:cubicBezTo>
                  <a:lnTo>
                    <a:pt x="176" y="5052"/>
                  </a:lnTo>
                  <a:lnTo>
                    <a:pt x="0" y="5052"/>
                  </a:lnTo>
                  <a:lnTo>
                    <a:pt x="0" y="21600"/>
                  </a:lnTo>
                  <a:lnTo>
                    <a:pt x="209" y="21600"/>
                  </a:lnTo>
                  <a:lnTo>
                    <a:pt x="209" y="15677"/>
                  </a:lnTo>
                  <a:cubicBezTo>
                    <a:pt x="253" y="15939"/>
                    <a:pt x="297" y="16113"/>
                    <a:pt x="363" y="16200"/>
                  </a:cubicBezTo>
                  <a:cubicBezTo>
                    <a:pt x="418" y="16374"/>
                    <a:pt x="484" y="16374"/>
                    <a:pt x="550" y="16374"/>
                  </a:cubicBezTo>
                  <a:cubicBezTo>
                    <a:pt x="638" y="16374"/>
                    <a:pt x="715" y="16287"/>
                    <a:pt x="803" y="16026"/>
                  </a:cubicBezTo>
                  <a:cubicBezTo>
                    <a:pt x="880" y="15765"/>
                    <a:pt x="957" y="15416"/>
                    <a:pt x="1023" y="14894"/>
                  </a:cubicBezTo>
                  <a:cubicBezTo>
                    <a:pt x="1089" y="14371"/>
                    <a:pt x="1133" y="13761"/>
                    <a:pt x="1177" y="13065"/>
                  </a:cubicBezTo>
                  <a:cubicBezTo>
                    <a:pt x="1210" y="12281"/>
                    <a:pt x="1232" y="11410"/>
                    <a:pt x="1232" y="10365"/>
                  </a:cubicBezTo>
                  <a:cubicBezTo>
                    <a:pt x="1232" y="9494"/>
                    <a:pt x="1221" y="8710"/>
                    <a:pt x="1188" y="8100"/>
                  </a:cubicBezTo>
                  <a:cubicBezTo>
                    <a:pt x="1155" y="7490"/>
                    <a:pt x="1111" y="6968"/>
                    <a:pt x="1056" y="6445"/>
                  </a:cubicBezTo>
                  <a:close/>
                  <a:moveTo>
                    <a:pt x="968" y="12629"/>
                  </a:moveTo>
                  <a:cubicBezTo>
                    <a:pt x="935" y="13239"/>
                    <a:pt x="902" y="13674"/>
                    <a:pt x="858" y="14110"/>
                  </a:cubicBezTo>
                  <a:cubicBezTo>
                    <a:pt x="814" y="14458"/>
                    <a:pt x="759" y="14719"/>
                    <a:pt x="704" y="14894"/>
                  </a:cubicBezTo>
                  <a:cubicBezTo>
                    <a:pt x="649" y="15068"/>
                    <a:pt x="583" y="15155"/>
                    <a:pt x="528" y="15155"/>
                  </a:cubicBezTo>
                  <a:cubicBezTo>
                    <a:pt x="473" y="15155"/>
                    <a:pt x="418" y="15068"/>
                    <a:pt x="374" y="14981"/>
                  </a:cubicBezTo>
                  <a:cubicBezTo>
                    <a:pt x="319" y="14894"/>
                    <a:pt x="275" y="14632"/>
                    <a:pt x="231" y="14371"/>
                  </a:cubicBezTo>
                  <a:lnTo>
                    <a:pt x="231" y="7926"/>
                  </a:lnTo>
                  <a:cubicBezTo>
                    <a:pt x="242" y="7752"/>
                    <a:pt x="264" y="7577"/>
                    <a:pt x="297" y="7403"/>
                  </a:cubicBezTo>
                  <a:cubicBezTo>
                    <a:pt x="319" y="7229"/>
                    <a:pt x="352" y="7055"/>
                    <a:pt x="385" y="6881"/>
                  </a:cubicBezTo>
                  <a:cubicBezTo>
                    <a:pt x="418" y="6706"/>
                    <a:pt x="451" y="6619"/>
                    <a:pt x="495" y="6532"/>
                  </a:cubicBezTo>
                  <a:cubicBezTo>
                    <a:pt x="528" y="6445"/>
                    <a:pt x="572" y="6358"/>
                    <a:pt x="616" y="6358"/>
                  </a:cubicBezTo>
                  <a:cubicBezTo>
                    <a:pt x="759" y="6358"/>
                    <a:pt x="869" y="6706"/>
                    <a:pt x="935" y="7403"/>
                  </a:cubicBezTo>
                  <a:cubicBezTo>
                    <a:pt x="1001" y="8100"/>
                    <a:pt x="1034" y="9145"/>
                    <a:pt x="1034" y="10364"/>
                  </a:cubicBezTo>
                  <a:cubicBezTo>
                    <a:pt x="1001" y="11323"/>
                    <a:pt x="990" y="12106"/>
                    <a:pt x="968" y="12629"/>
                  </a:cubicBezTo>
                  <a:close/>
                  <a:moveTo>
                    <a:pt x="21556" y="8187"/>
                  </a:moveTo>
                  <a:cubicBezTo>
                    <a:pt x="21523" y="7490"/>
                    <a:pt x="21479" y="6881"/>
                    <a:pt x="21424" y="6445"/>
                  </a:cubicBezTo>
                  <a:cubicBezTo>
                    <a:pt x="21369" y="6010"/>
                    <a:pt x="21303" y="5661"/>
                    <a:pt x="21215" y="5400"/>
                  </a:cubicBezTo>
                  <a:cubicBezTo>
                    <a:pt x="21127" y="5139"/>
                    <a:pt x="21050" y="5052"/>
                    <a:pt x="20962" y="5052"/>
                  </a:cubicBezTo>
                  <a:cubicBezTo>
                    <a:pt x="20874" y="5052"/>
                    <a:pt x="20786" y="5139"/>
                    <a:pt x="20698" y="5400"/>
                  </a:cubicBezTo>
                  <a:cubicBezTo>
                    <a:pt x="20621" y="5661"/>
                    <a:pt x="20544" y="6010"/>
                    <a:pt x="20489" y="6532"/>
                  </a:cubicBezTo>
                  <a:cubicBezTo>
                    <a:pt x="20434" y="7055"/>
                    <a:pt x="20379" y="7664"/>
                    <a:pt x="20346" y="8361"/>
                  </a:cubicBezTo>
                  <a:cubicBezTo>
                    <a:pt x="20313" y="9058"/>
                    <a:pt x="20291" y="9929"/>
                    <a:pt x="20291" y="10800"/>
                  </a:cubicBezTo>
                  <a:cubicBezTo>
                    <a:pt x="20291" y="11671"/>
                    <a:pt x="20313" y="12542"/>
                    <a:pt x="20346" y="13239"/>
                  </a:cubicBezTo>
                  <a:cubicBezTo>
                    <a:pt x="20379" y="13935"/>
                    <a:pt x="20423" y="14545"/>
                    <a:pt x="20478" y="14981"/>
                  </a:cubicBezTo>
                  <a:cubicBezTo>
                    <a:pt x="20533" y="15416"/>
                    <a:pt x="20599" y="15852"/>
                    <a:pt x="20687" y="16026"/>
                  </a:cubicBezTo>
                  <a:cubicBezTo>
                    <a:pt x="20764" y="16287"/>
                    <a:pt x="20852" y="16374"/>
                    <a:pt x="20940" y="16374"/>
                  </a:cubicBezTo>
                  <a:cubicBezTo>
                    <a:pt x="21028" y="16374"/>
                    <a:pt x="21116" y="16287"/>
                    <a:pt x="21193" y="16026"/>
                  </a:cubicBezTo>
                  <a:cubicBezTo>
                    <a:pt x="21270" y="15765"/>
                    <a:pt x="21347" y="15416"/>
                    <a:pt x="21402" y="14894"/>
                  </a:cubicBezTo>
                  <a:cubicBezTo>
                    <a:pt x="21457" y="14371"/>
                    <a:pt x="21512" y="13761"/>
                    <a:pt x="21545" y="13064"/>
                  </a:cubicBezTo>
                  <a:cubicBezTo>
                    <a:pt x="21578" y="12368"/>
                    <a:pt x="21600" y="11497"/>
                    <a:pt x="21600" y="10626"/>
                  </a:cubicBezTo>
                  <a:cubicBezTo>
                    <a:pt x="21600" y="9668"/>
                    <a:pt x="21589" y="8884"/>
                    <a:pt x="21556" y="8187"/>
                  </a:cubicBezTo>
                  <a:close/>
                  <a:moveTo>
                    <a:pt x="21347" y="12803"/>
                  </a:moveTo>
                  <a:cubicBezTo>
                    <a:pt x="21325" y="13326"/>
                    <a:pt x="21292" y="13848"/>
                    <a:pt x="21248" y="14197"/>
                  </a:cubicBezTo>
                  <a:cubicBezTo>
                    <a:pt x="21204" y="14545"/>
                    <a:pt x="21160" y="14806"/>
                    <a:pt x="21105" y="14981"/>
                  </a:cubicBezTo>
                  <a:cubicBezTo>
                    <a:pt x="21050" y="15155"/>
                    <a:pt x="20995" y="15242"/>
                    <a:pt x="20940" y="15242"/>
                  </a:cubicBezTo>
                  <a:cubicBezTo>
                    <a:pt x="20885" y="15242"/>
                    <a:pt x="20830" y="15155"/>
                    <a:pt x="20775" y="14981"/>
                  </a:cubicBezTo>
                  <a:cubicBezTo>
                    <a:pt x="20720" y="14806"/>
                    <a:pt x="20676" y="14545"/>
                    <a:pt x="20632" y="14197"/>
                  </a:cubicBezTo>
                  <a:cubicBezTo>
                    <a:pt x="20588" y="13848"/>
                    <a:pt x="20555" y="13413"/>
                    <a:pt x="20533" y="12803"/>
                  </a:cubicBezTo>
                  <a:cubicBezTo>
                    <a:pt x="20511" y="12281"/>
                    <a:pt x="20500" y="11584"/>
                    <a:pt x="20500" y="10800"/>
                  </a:cubicBezTo>
                  <a:cubicBezTo>
                    <a:pt x="20500" y="10016"/>
                    <a:pt x="20511" y="9319"/>
                    <a:pt x="20533" y="8797"/>
                  </a:cubicBezTo>
                  <a:cubicBezTo>
                    <a:pt x="20555" y="8274"/>
                    <a:pt x="20588" y="7752"/>
                    <a:pt x="20632" y="7490"/>
                  </a:cubicBezTo>
                  <a:cubicBezTo>
                    <a:pt x="20676" y="7142"/>
                    <a:pt x="20720" y="6881"/>
                    <a:pt x="20775" y="6706"/>
                  </a:cubicBezTo>
                  <a:cubicBezTo>
                    <a:pt x="20830" y="6532"/>
                    <a:pt x="20885" y="6445"/>
                    <a:pt x="20940" y="6445"/>
                  </a:cubicBezTo>
                  <a:cubicBezTo>
                    <a:pt x="20995" y="6445"/>
                    <a:pt x="21050" y="6532"/>
                    <a:pt x="21105" y="6706"/>
                  </a:cubicBezTo>
                  <a:cubicBezTo>
                    <a:pt x="21160" y="6881"/>
                    <a:pt x="21204" y="7142"/>
                    <a:pt x="21248" y="7490"/>
                  </a:cubicBezTo>
                  <a:cubicBezTo>
                    <a:pt x="21292" y="7839"/>
                    <a:pt x="21325" y="8274"/>
                    <a:pt x="21347" y="8884"/>
                  </a:cubicBezTo>
                  <a:cubicBezTo>
                    <a:pt x="21369" y="9406"/>
                    <a:pt x="21380" y="10103"/>
                    <a:pt x="21380" y="10887"/>
                  </a:cubicBezTo>
                  <a:cubicBezTo>
                    <a:pt x="21391" y="11584"/>
                    <a:pt x="21369" y="12281"/>
                    <a:pt x="21347" y="12803"/>
                  </a:cubicBezTo>
                  <a:close/>
                  <a:moveTo>
                    <a:pt x="2563" y="5139"/>
                  </a:moveTo>
                  <a:cubicBezTo>
                    <a:pt x="2596" y="5226"/>
                    <a:pt x="2629" y="5313"/>
                    <a:pt x="2651" y="5313"/>
                  </a:cubicBezTo>
                  <a:lnTo>
                    <a:pt x="2618" y="6794"/>
                  </a:lnTo>
                  <a:cubicBezTo>
                    <a:pt x="2596" y="6706"/>
                    <a:pt x="2563" y="6619"/>
                    <a:pt x="2541" y="6532"/>
                  </a:cubicBezTo>
                  <a:cubicBezTo>
                    <a:pt x="2508" y="6445"/>
                    <a:pt x="2475" y="6445"/>
                    <a:pt x="2442" y="6445"/>
                  </a:cubicBezTo>
                  <a:cubicBezTo>
                    <a:pt x="2387" y="6445"/>
                    <a:pt x="2332" y="6532"/>
                    <a:pt x="2277" y="6706"/>
                  </a:cubicBezTo>
                  <a:cubicBezTo>
                    <a:pt x="2233" y="6881"/>
                    <a:pt x="2189" y="7142"/>
                    <a:pt x="2145" y="7403"/>
                  </a:cubicBezTo>
                  <a:cubicBezTo>
                    <a:pt x="2112" y="7752"/>
                    <a:pt x="2079" y="8100"/>
                    <a:pt x="2057" y="8623"/>
                  </a:cubicBezTo>
                  <a:cubicBezTo>
                    <a:pt x="2035" y="9145"/>
                    <a:pt x="2024" y="9668"/>
                    <a:pt x="2024" y="10277"/>
                  </a:cubicBezTo>
                  <a:lnTo>
                    <a:pt x="2024" y="16200"/>
                  </a:lnTo>
                  <a:lnTo>
                    <a:pt x="1815" y="16200"/>
                  </a:lnTo>
                  <a:lnTo>
                    <a:pt x="1815" y="5226"/>
                  </a:lnTo>
                  <a:lnTo>
                    <a:pt x="1958" y="5226"/>
                  </a:lnTo>
                  <a:lnTo>
                    <a:pt x="1991" y="7403"/>
                  </a:lnTo>
                  <a:cubicBezTo>
                    <a:pt x="2024" y="6706"/>
                    <a:pt x="2079" y="6097"/>
                    <a:pt x="2156" y="5661"/>
                  </a:cubicBezTo>
                  <a:cubicBezTo>
                    <a:pt x="2233" y="5226"/>
                    <a:pt x="2321" y="5052"/>
                    <a:pt x="2420" y="5052"/>
                  </a:cubicBezTo>
                  <a:cubicBezTo>
                    <a:pt x="2486" y="5052"/>
                    <a:pt x="2519" y="5139"/>
                    <a:pt x="2563" y="5139"/>
                  </a:cubicBezTo>
                  <a:close/>
                  <a:moveTo>
                    <a:pt x="19235" y="5139"/>
                  </a:moveTo>
                  <a:cubicBezTo>
                    <a:pt x="19213" y="5139"/>
                    <a:pt x="19180" y="5052"/>
                    <a:pt x="19147" y="5052"/>
                  </a:cubicBezTo>
                  <a:cubicBezTo>
                    <a:pt x="19070" y="5052"/>
                    <a:pt x="18993" y="5139"/>
                    <a:pt x="18927" y="5313"/>
                  </a:cubicBezTo>
                  <a:cubicBezTo>
                    <a:pt x="18862" y="5487"/>
                    <a:pt x="18796" y="5748"/>
                    <a:pt x="18752" y="6010"/>
                  </a:cubicBezTo>
                  <a:cubicBezTo>
                    <a:pt x="18708" y="6271"/>
                    <a:pt x="18664" y="6706"/>
                    <a:pt x="18642" y="7229"/>
                  </a:cubicBezTo>
                  <a:cubicBezTo>
                    <a:pt x="18609" y="7664"/>
                    <a:pt x="18598" y="8274"/>
                    <a:pt x="18598" y="8884"/>
                  </a:cubicBezTo>
                  <a:cubicBezTo>
                    <a:pt x="18598" y="9755"/>
                    <a:pt x="18620" y="10452"/>
                    <a:pt x="18675" y="10974"/>
                  </a:cubicBezTo>
                  <a:cubicBezTo>
                    <a:pt x="18730" y="11497"/>
                    <a:pt x="18785" y="11932"/>
                    <a:pt x="18851" y="12194"/>
                  </a:cubicBezTo>
                  <a:cubicBezTo>
                    <a:pt x="18796" y="12368"/>
                    <a:pt x="18752" y="12629"/>
                    <a:pt x="18708" y="12977"/>
                  </a:cubicBezTo>
                  <a:cubicBezTo>
                    <a:pt x="18675" y="13326"/>
                    <a:pt x="18653" y="13761"/>
                    <a:pt x="18653" y="14197"/>
                  </a:cubicBezTo>
                  <a:cubicBezTo>
                    <a:pt x="18653" y="14632"/>
                    <a:pt x="18664" y="14893"/>
                    <a:pt x="18686" y="15155"/>
                  </a:cubicBezTo>
                  <a:cubicBezTo>
                    <a:pt x="18708" y="15416"/>
                    <a:pt x="18730" y="15590"/>
                    <a:pt x="18774" y="15764"/>
                  </a:cubicBezTo>
                  <a:cubicBezTo>
                    <a:pt x="18697" y="16026"/>
                    <a:pt x="18631" y="16287"/>
                    <a:pt x="18587" y="16635"/>
                  </a:cubicBezTo>
                  <a:cubicBezTo>
                    <a:pt x="18543" y="16984"/>
                    <a:pt x="18521" y="17506"/>
                    <a:pt x="18521" y="18116"/>
                  </a:cubicBezTo>
                  <a:cubicBezTo>
                    <a:pt x="18521" y="19161"/>
                    <a:pt x="18576" y="20032"/>
                    <a:pt x="18697" y="20642"/>
                  </a:cubicBezTo>
                  <a:cubicBezTo>
                    <a:pt x="18818" y="21252"/>
                    <a:pt x="18971" y="21513"/>
                    <a:pt x="19169" y="21513"/>
                  </a:cubicBezTo>
                  <a:cubicBezTo>
                    <a:pt x="19389" y="21513"/>
                    <a:pt x="19554" y="21164"/>
                    <a:pt x="19686" y="20468"/>
                  </a:cubicBezTo>
                  <a:cubicBezTo>
                    <a:pt x="19807" y="19771"/>
                    <a:pt x="19873" y="18900"/>
                    <a:pt x="19873" y="17681"/>
                  </a:cubicBezTo>
                  <a:cubicBezTo>
                    <a:pt x="19873" y="16810"/>
                    <a:pt x="19829" y="16113"/>
                    <a:pt x="19752" y="15590"/>
                  </a:cubicBezTo>
                  <a:cubicBezTo>
                    <a:pt x="19675" y="15068"/>
                    <a:pt x="19554" y="14806"/>
                    <a:pt x="19400" y="14806"/>
                  </a:cubicBezTo>
                  <a:lnTo>
                    <a:pt x="19037" y="14806"/>
                  </a:lnTo>
                  <a:cubicBezTo>
                    <a:pt x="18982" y="14806"/>
                    <a:pt x="18938" y="14719"/>
                    <a:pt x="18905" y="14545"/>
                  </a:cubicBezTo>
                  <a:cubicBezTo>
                    <a:pt x="18873" y="14371"/>
                    <a:pt x="18851" y="14110"/>
                    <a:pt x="18851" y="13761"/>
                  </a:cubicBezTo>
                  <a:cubicBezTo>
                    <a:pt x="18851" y="13500"/>
                    <a:pt x="18862" y="13239"/>
                    <a:pt x="18884" y="12977"/>
                  </a:cubicBezTo>
                  <a:cubicBezTo>
                    <a:pt x="18905" y="12716"/>
                    <a:pt x="18938" y="12542"/>
                    <a:pt x="18993" y="12455"/>
                  </a:cubicBezTo>
                  <a:cubicBezTo>
                    <a:pt x="19026" y="12455"/>
                    <a:pt x="19048" y="12542"/>
                    <a:pt x="19070" y="12542"/>
                  </a:cubicBezTo>
                  <a:cubicBezTo>
                    <a:pt x="19092" y="12542"/>
                    <a:pt x="19125" y="12542"/>
                    <a:pt x="19147" y="12542"/>
                  </a:cubicBezTo>
                  <a:cubicBezTo>
                    <a:pt x="19224" y="12542"/>
                    <a:pt x="19301" y="12455"/>
                    <a:pt x="19367" y="12281"/>
                  </a:cubicBezTo>
                  <a:cubicBezTo>
                    <a:pt x="19433" y="12106"/>
                    <a:pt x="19488" y="11845"/>
                    <a:pt x="19543" y="11584"/>
                  </a:cubicBezTo>
                  <a:cubicBezTo>
                    <a:pt x="19587" y="11235"/>
                    <a:pt x="19631" y="10887"/>
                    <a:pt x="19653" y="10365"/>
                  </a:cubicBezTo>
                  <a:cubicBezTo>
                    <a:pt x="19686" y="9929"/>
                    <a:pt x="19697" y="9319"/>
                    <a:pt x="19697" y="8710"/>
                  </a:cubicBezTo>
                  <a:cubicBezTo>
                    <a:pt x="19697" y="8187"/>
                    <a:pt x="19686" y="7665"/>
                    <a:pt x="19653" y="7229"/>
                  </a:cubicBezTo>
                  <a:cubicBezTo>
                    <a:pt x="19620" y="6794"/>
                    <a:pt x="19587" y="6358"/>
                    <a:pt x="19532" y="6097"/>
                  </a:cubicBezTo>
                  <a:lnTo>
                    <a:pt x="19785" y="6271"/>
                  </a:lnTo>
                  <a:lnTo>
                    <a:pt x="19917" y="6271"/>
                  </a:lnTo>
                  <a:lnTo>
                    <a:pt x="19917" y="5226"/>
                  </a:lnTo>
                  <a:lnTo>
                    <a:pt x="19323" y="5226"/>
                  </a:lnTo>
                  <a:cubicBezTo>
                    <a:pt x="19290" y="5226"/>
                    <a:pt x="19257" y="5139"/>
                    <a:pt x="19235" y="5139"/>
                  </a:cubicBezTo>
                  <a:close/>
                  <a:moveTo>
                    <a:pt x="18884" y="16200"/>
                  </a:moveTo>
                  <a:lnTo>
                    <a:pt x="19301" y="16200"/>
                  </a:lnTo>
                  <a:cubicBezTo>
                    <a:pt x="19345" y="16200"/>
                    <a:pt x="19400" y="16200"/>
                    <a:pt x="19433" y="16287"/>
                  </a:cubicBezTo>
                  <a:cubicBezTo>
                    <a:pt x="19466" y="16374"/>
                    <a:pt x="19510" y="16461"/>
                    <a:pt x="19543" y="16548"/>
                  </a:cubicBezTo>
                  <a:cubicBezTo>
                    <a:pt x="19576" y="16723"/>
                    <a:pt x="19598" y="16897"/>
                    <a:pt x="19609" y="17071"/>
                  </a:cubicBezTo>
                  <a:cubicBezTo>
                    <a:pt x="19631" y="17332"/>
                    <a:pt x="19631" y="17594"/>
                    <a:pt x="19631" y="17942"/>
                  </a:cubicBezTo>
                  <a:cubicBezTo>
                    <a:pt x="19631" y="18203"/>
                    <a:pt x="19620" y="18465"/>
                    <a:pt x="19609" y="18813"/>
                  </a:cubicBezTo>
                  <a:cubicBezTo>
                    <a:pt x="19587" y="19074"/>
                    <a:pt x="19565" y="19336"/>
                    <a:pt x="19521" y="19597"/>
                  </a:cubicBezTo>
                  <a:cubicBezTo>
                    <a:pt x="19477" y="19858"/>
                    <a:pt x="19433" y="20032"/>
                    <a:pt x="19367" y="20119"/>
                  </a:cubicBezTo>
                  <a:cubicBezTo>
                    <a:pt x="19301" y="20206"/>
                    <a:pt x="19235" y="20294"/>
                    <a:pt x="19147" y="20294"/>
                  </a:cubicBezTo>
                  <a:cubicBezTo>
                    <a:pt x="19004" y="20294"/>
                    <a:pt x="18895" y="20119"/>
                    <a:pt x="18818" y="19684"/>
                  </a:cubicBezTo>
                  <a:cubicBezTo>
                    <a:pt x="18741" y="19336"/>
                    <a:pt x="18697" y="18726"/>
                    <a:pt x="18697" y="17942"/>
                  </a:cubicBezTo>
                  <a:cubicBezTo>
                    <a:pt x="18697" y="17506"/>
                    <a:pt x="18708" y="17158"/>
                    <a:pt x="18741" y="16897"/>
                  </a:cubicBezTo>
                  <a:cubicBezTo>
                    <a:pt x="18796" y="16635"/>
                    <a:pt x="18829" y="16374"/>
                    <a:pt x="18884" y="16200"/>
                  </a:cubicBezTo>
                  <a:close/>
                  <a:moveTo>
                    <a:pt x="19477" y="8884"/>
                  </a:moveTo>
                  <a:cubicBezTo>
                    <a:pt x="19477" y="9755"/>
                    <a:pt x="19444" y="10365"/>
                    <a:pt x="19389" y="10800"/>
                  </a:cubicBezTo>
                  <a:cubicBezTo>
                    <a:pt x="19334" y="11236"/>
                    <a:pt x="19246" y="11410"/>
                    <a:pt x="19147" y="11410"/>
                  </a:cubicBezTo>
                  <a:cubicBezTo>
                    <a:pt x="19048" y="11410"/>
                    <a:pt x="18971" y="11236"/>
                    <a:pt x="18905" y="10800"/>
                  </a:cubicBezTo>
                  <a:cubicBezTo>
                    <a:pt x="18840" y="10365"/>
                    <a:pt x="18807" y="9668"/>
                    <a:pt x="18807" y="8797"/>
                  </a:cubicBezTo>
                  <a:cubicBezTo>
                    <a:pt x="18807" y="7926"/>
                    <a:pt x="18840" y="7316"/>
                    <a:pt x="18905" y="6881"/>
                  </a:cubicBezTo>
                  <a:cubicBezTo>
                    <a:pt x="18971" y="6445"/>
                    <a:pt x="19048" y="6271"/>
                    <a:pt x="19158" y="6271"/>
                  </a:cubicBezTo>
                  <a:cubicBezTo>
                    <a:pt x="19257" y="6271"/>
                    <a:pt x="19334" y="6532"/>
                    <a:pt x="19400" y="6968"/>
                  </a:cubicBezTo>
                  <a:cubicBezTo>
                    <a:pt x="19444" y="7403"/>
                    <a:pt x="19477" y="8013"/>
                    <a:pt x="19477" y="8884"/>
                  </a:cubicBezTo>
                  <a:close/>
                  <a:moveTo>
                    <a:pt x="14319" y="435"/>
                  </a:moveTo>
                  <a:cubicBezTo>
                    <a:pt x="14352" y="610"/>
                    <a:pt x="14363" y="871"/>
                    <a:pt x="14363" y="1219"/>
                  </a:cubicBezTo>
                  <a:cubicBezTo>
                    <a:pt x="14363" y="1568"/>
                    <a:pt x="14352" y="1829"/>
                    <a:pt x="14319" y="2003"/>
                  </a:cubicBezTo>
                  <a:cubicBezTo>
                    <a:pt x="14286" y="2177"/>
                    <a:pt x="14264" y="2264"/>
                    <a:pt x="14220" y="2264"/>
                  </a:cubicBezTo>
                  <a:cubicBezTo>
                    <a:pt x="14176" y="2264"/>
                    <a:pt x="14143" y="2177"/>
                    <a:pt x="14121" y="1916"/>
                  </a:cubicBezTo>
                  <a:cubicBezTo>
                    <a:pt x="14099" y="1742"/>
                    <a:pt x="14077" y="1481"/>
                    <a:pt x="14077" y="1132"/>
                  </a:cubicBezTo>
                  <a:cubicBezTo>
                    <a:pt x="14077" y="784"/>
                    <a:pt x="14088" y="523"/>
                    <a:pt x="14121" y="348"/>
                  </a:cubicBezTo>
                  <a:cubicBezTo>
                    <a:pt x="14143" y="174"/>
                    <a:pt x="14176" y="0"/>
                    <a:pt x="14220" y="0"/>
                  </a:cubicBezTo>
                  <a:cubicBezTo>
                    <a:pt x="14253" y="174"/>
                    <a:pt x="14286" y="261"/>
                    <a:pt x="14319" y="435"/>
                  </a:cubicBezTo>
                  <a:close/>
                  <a:moveTo>
                    <a:pt x="13527" y="14545"/>
                  </a:moveTo>
                  <a:lnTo>
                    <a:pt x="13560" y="15765"/>
                  </a:lnTo>
                  <a:cubicBezTo>
                    <a:pt x="13516" y="15852"/>
                    <a:pt x="13473" y="16026"/>
                    <a:pt x="13418" y="16113"/>
                  </a:cubicBezTo>
                  <a:cubicBezTo>
                    <a:pt x="13363" y="16200"/>
                    <a:pt x="13297" y="16287"/>
                    <a:pt x="13231" y="16287"/>
                  </a:cubicBezTo>
                  <a:cubicBezTo>
                    <a:pt x="12978" y="16287"/>
                    <a:pt x="12857" y="15416"/>
                    <a:pt x="12857" y="13587"/>
                  </a:cubicBezTo>
                  <a:lnTo>
                    <a:pt x="12857" y="6532"/>
                  </a:lnTo>
                  <a:lnTo>
                    <a:pt x="12626" y="6532"/>
                  </a:lnTo>
                  <a:lnTo>
                    <a:pt x="12626" y="5226"/>
                  </a:lnTo>
                  <a:lnTo>
                    <a:pt x="12857" y="5226"/>
                  </a:lnTo>
                  <a:lnTo>
                    <a:pt x="12857" y="1742"/>
                  </a:lnTo>
                  <a:lnTo>
                    <a:pt x="13066" y="1742"/>
                  </a:lnTo>
                  <a:lnTo>
                    <a:pt x="13066" y="5226"/>
                  </a:lnTo>
                  <a:lnTo>
                    <a:pt x="13505" y="5226"/>
                  </a:lnTo>
                  <a:lnTo>
                    <a:pt x="13505" y="6445"/>
                  </a:lnTo>
                  <a:lnTo>
                    <a:pt x="13066" y="6445"/>
                  </a:lnTo>
                  <a:lnTo>
                    <a:pt x="13066" y="13239"/>
                  </a:lnTo>
                  <a:cubicBezTo>
                    <a:pt x="13066" y="13848"/>
                    <a:pt x="13088" y="14284"/>
                    <a:pt x="13121" y="14545"/>
                  </a:cubicBezTo>
                  <a:cubicBezTo>
                    <a:pt x="13154" y="14806"/>
                    <a:pt x="13209" y="14894"/>
                    <a:pt x="13275" y="14894"/>
                  </a:cubicBezTo>
                  <a:cubicBezTo>
                    <a:pt x="13319" y="14894"/>
                    <a:pt x="13374" y="14894"/>
                    <a:pt x="13418" y="14806"/>
                  </a:cubicBezTo>
                  <a:cubicBezTo>
                    <a:pt x="13451" y="14719"/>
                    <a:pt x="13484" y="14632"/>
                    <a:pt x="13527" y="14545"/>
                  </a:cubicBezTo>
                  <a:close/>
                  <a:moveTo>
                    <a:pt x="14121" y="5226"/>
                  </a:moveTo>
                  <a:lnTo>
                    <a:pt x="14330" y="5226"/>
                  </a:lnTo>
                  <a:lnTo>
                    <a:pt x="14330" y="16200"/>
                  </a:lnTo>
                  <a:lnTo>
                    <a:pt x="14121" y="16200"/>
                  </a:lnTo>
                  <a:lnTo>
                    <a:pt x="14121" y="5226"/>
                  </a:lnTo>
                  <a:close/>
                  <a:moveTo>
                    <a:pt x="16057" y="6445"/>
                  </a:moveTo>
                  <a:cubicBezTo>
                    <a:pt x="16002" y="6010"/>
                    <a:pt x="15936" y="5661"/>
                    <a:pt x="15848" y="5400"/>
                  </a:cubicBezTo>
                  <a:cubicBezTo>
                    <a:pt x="15760" y="5139"/>
                    <a:pt x="15683" y="5052"/>
                    <a:pt x="15595" y="5052"/>
                  </a:cubicBezTo>
                  <a:cubicBezTo>
                    <a:pt x="15507" y="5052"/>
                    <a:pt x="15419" y="5139"/>
                    <a:pt x="15331" y="5400"/>
                  </a:cubicBezTo>
                  <a:cubicBezTo>
                    <a:pt x="15254" y="5661"/>
                    <a:pt x="15177" y="6010"/>
                    <a:pt x="15122" y="6532"/>
                  </a:cubicBezTo>
                  <a:cubicBezTo>
                    <a:pt x="15067" y="7055"/>
                    <a:pt x="15012" y="7664"/>
                    <a:pt x="14979" y="8361"/>
                  </a:cubicBezTo>
                  <a:cubicBezTo>
                    <a:pt x="14946" y="9058"/>
                    <a:pt x="14924" y="9929"/>
                    <a:pt x="14924" y="10800"/>
                  </a:cubicBezTo>
                  <a:cubicBezTo>
                    <a:pt x="14924" y="11671"/>
                    <a:pt x="14946" y="12542"/>
                    <a:pt x="14979" y="13239"/>
                  </a:cubicBezTo>
                  <a:cubicBezTo>
                    <a:pt x="15012" y="13935"/>
                    <a:pt x="15056" y="14545"/>
                    <a:pt x="15111" y="14981"/>
                  </a:cubicBezTo>
                  <a:cubicBezTo>
                    <a:pt x="15166" y="15416"/>
                    <a:pt x="15232" y="15852"/>
                    <a:pt x="15320" y="16026"/>
                  </a:cubicBezTo>
                  <a:cubicBezTo>
                    <a:pt x="15397" y="16287"/>
                    <a:pt x="15485" y="16374"/>
                    <a:pt x="15573" y="16374"/>
                  </a:cubicBezTo>
                  <a:cubicBezTo>
                    <a:pt x="15661" y="16374"/>
                    <a:pt x="15749" y="16287"/>
                    <a:pt x="15826" y="16026"/>
                  </a:cubicBezTo>
                  <a:cubicBezTo>
                    <a:pt x="15903" y="15765"/>
                    <a:pt x="15980" y="15416"/>
                    <a:pt x="16035" y="14894"/>
                  </a:cubicBezTo>
                  <a:cubicBezTo>
                    <a:pt x="16090" y="14371"/>
                    <a:pt x="16145" y="13761"/>
                    <a:pt x="16178" y="13064"/>
                  </a:cubicBezTo>
                  <a:cubicBezTo>
                    <a:pt x="16211" y="12368"/>
                    <a:pt x="16233" y="11497"/>
                    <a:pt x="16233" y="10626"/>
                  </a:cubicBezTo>
                  <a:cubicBezTo>
                    <a:pt x="16233" y="9755"/>
                    <a:pt x="16222" y="8884"/>
                    <a:pt x="16189" y="8274"/>
                  </a:cubicBezTo>
                  <a:cubicBezTo>
                    <a:pt x="16156" y="7664"/>
                    <a:pt x="16123" y="6968"/>
                    <a:pt x="16057" y="6445"/>
                  </a:cubicBezTo>
                  <a:close/>
                  <a:moveTo>
                    <a:pt x="15991" y="12803"/>
                  </a:moveTo>
                  <a:cubicBezTo>
                    <a:pt x="15969" y="13326"/>
                    <a:pt x="15936" y="13848"/>
                    <a:pt x="15892" y="14197"/>
                  </a:cubicBezTo>
                  <a:cubicBezTo>
                    <a:pt x="15848" y="14545"/>
                    <a:pt x="15804" y="14806"/>
                    <a:pt x="15749" y="14981"/>
                  </a:cubicBezTo>
                  <a:cubicBezTo>
                    <a:pt x="15694" y="15155"/>
                    <a:pt x="15639" y="15242"/>
                    <a:pt x="15584" y="15242"/>
                  </a:cubicBezTo>
                  <a:cubicBezTo>
                    <a:pt x="15529" y="15242"/>
                    <a:pt x="15474" y="15155"/>
                    <a:pt x="15419" y="14981"/>
                  </a:cubicBezTo>
                  <a:cubicBezTo>
                    <a:pt x="15364" y="14806"/>
                    <a:pt x="15320" y="14545"/>
                    <a:pt x="15276" y="14197"/>
                  </a:cubicBezTo>
                  <a:cubicBezTo>
                    <a:pt x="15232" y="13848"/>
                    <a:pt x="15199" y="13413"/>
                    <a:pt x="15177" y="12803"/>
                  </a:cubicBezTo>
                  <a:cubicBezTo>
                    <a:pt x="15155" y="12281"/>
                    <a:pt x="15144" y="11584"/>
                    <a:pt x="15144" y="10800"/>
                  </a:cubicBezTo>
                  <a:cubicBezTo>
                    <a:pt x="15144" y="10016"/>
                    <a:pt x="15155" y="9319"/>
                    <a:pt x="15177" y="8797"/>
                  </a:cubicBezTo>
                  <a:cubicBezTo>
                    <a:pt x="15199" y="8274"/>
                    <a:pt x="15232" y="7752"/>
                    <a:pt x="15276" y="7490"/>
                  </a:cubicBezTo>
                  <a:cubicBezTo>
                    <a:pt x="15320" y="7142"/>
                    <a:pt x="15364" y="6881"/>
                    <a:pt x="15419" y="6706"/>
                  </a:cubicBezTo>
                  <a:cubicBezTo>
                    <a:pt x="15474" y="6532"/>
                    <a:pt x="15529" y="6445"/>
                    <a:pt x="15584" y="6445"/>
                  </a:cubicBezTo>
                  <a:cubicBezTo>
                    <a:pt x="15639" y="6445"/>
                    <a:pt x="15694" y="6532"/>
                    <a:pt x="15749" y="6706"/>
                  </a:cubicBezTo>
                  <a:cubicBezTo>
                    <a:pt x="15804" y="6881"/>
                    <a:pt x="15848" y="7142"/>
                    <a:pt x="15892" y="7490"/>
                  </a:cubicBezTo>
                  <a:cubicBezTo>
                    <a:pt x="15936" y="7839"/>
                    <a:pt x="15969" y="8274"/>
                    <a:pt x="15991" y="8884"/>
                  </a:cubicBezTo>
                  <a:cubicBezTo>
                    <a:pt x="16013" y="9406"/>
                    <a:pt x="16024" y="10103"/>
                    <a:pt x="16024" y="10887"/>
                  </a:cubicBezTo>
                  <a:cubicBezTo>
                    <a:pt x="16024" y="11584"/>
                    <a:pt x="16013" y="12281"/>
                    <a:pt x="15991" y="12803"/>
                  </a:cubicBezTo>
                  <a:close/>
                  <a:moveTo>
                    <a:pt x="8930" y="6010"/>
                  </a:moveTo>
                  <a:cubicBezTo>
                    <a:pt x="9007" y="6619"/>
                    <a:pt x="9051" y="7490"/>
                    <a:pt x="9051" y="8623"/>
                  </a:cubicBezTo>
                  <a:lnTo>
                    <a:pt x="9051" y="16200"/>
                  </a:lnTo>
                  <a:lnTo>
                    <a:pt x="8842" y="16200"/>
                  </a:lnTo>
                  <a:lnTo>
                    <a:pt x="8842" y="8884"/>
                  </a:lnTo>
                  <a:cubicBezTo>
                    <a:pt x="8842" y="8187"/>
                    <a:pt x="8820" y="7577"/>
                    <a:pt x="8776" y="7055"/>
                  </a:cubicBezTo>
                  <a:cubicBezTo>
                    <a:pt x="8732" y="6619"/>
                    <a:pt x="8655" y="6358"/>
                    <a:pt x="8534" y="6358"/>
                  </a:cubicBezTo>
                  <a:cubicBezTo>
                    <a:pt x="8468" y="6358"/>
                    <a:pt x="8391" y="6532"/>
                    <a:pt x="8325" y="6794"/>
                  </a:cubicBezTo>
                  <a:cubicBezTo>
                    <a:pt x="8259" y="7055"/>
                    <a:pt x="8193" y="7490"/>
                    <a:pt x="8138" y="7926"/>
                  </a:cubicBezTo>
                  <a:lnTo>
                    <a:pt x="8138" y="16200"/>
                  </a:lnTo>
                  <a:lnTo>
                    <a:pt x="7930" y="16200"/>
                  </a:lnTo>
                  <a:lnTo>
                    <a:pt x="7930" y="5226"/>
                  </a:lnTo>
                  <a:lnTo>
                    <a:pt x="8084" y="5226"/>
                  </a:lnTo>
                  <a:lnTo>
                    <a:pt x="8116" y="6706"/>
                  </a:lnTo>
                  <a:cubicBezTo>
                    <a:pt x="8182" y="6184"/>
                    <a:pt x="8259" y="5748"/>
                    <a:pt x="8336" y="5487"/>
                  </a:cubicBezTo>
                  <a:cubicBezTo>
                    <a:pt x="8413" y="5226"/>
                    <a:pt x="8501" y="5052"/>
                    <a:pt x="8600" y="5052"/>
                  </a:cubicBezTo>
                  <a:cubicBezTo>
                    <a:pt x="8732" y="5052"/>
                    <a:pt x="8853" y="5400"/>
                    <a:pt x="8930" y="6010"/>
                  </a:cubicBezTo>
                  <a:close/>
                  <a:moveTo>
                    <a:pt x="11922" y="5923"/>
                  </a:moveTo>
                  <a:cubicBezTo>
                    <a:pt x="11878" y="5574"/>
                    <a:pt x="11823" y="5400"/>
                    <a:pt x="11768" y="5226"/>
                  </a:cubicBezTo>
                  <a:cubicBezTo>
                    <a:pt x="11713" y="5052"/>
                    <a:pt x="11647" y="5052"/>
                    <a:pt x="11570" y="5052"/>
                  </a:cubicBezTo>
                  <a:cubicBezTo>
                    <a:pt x="11471" y="5052"/>
                    <a:pt x="11394" y="5139"/>
                    <a:pt x="11306" y="5313"/>
                  </a:cubicBezTo>
                  <a:cubicBezTo>
                    <a:pt x="11229" y="5487"/>
                    <a:pt x="11141" y="5748"/>
                    <a:pt x="11053" y="6184"/>
                  </a:cubicBezTo>
                  <a:lnTo>
                    <a:pt x="11130" y="7316"/>
                  </a:lnTo>
                  <a:cubicBezTo>
                    <a:pt x="11218" y="6968"/>
                    <a:pt x="11295" y="6706"/>
                    <a:pt x="11361" y="6532"/>
                  </a:cubicBezTo>
                  <a:cubicBezTo>
                    <a:pt x="11427" y="6358"/>
                    <a:pt x="11493" y="6358"/>
                    <a:pt x="11548" y="6358"/>
                  </a:cubicBezTo>
                  <a:cubicBezTo>
                    <a:pt x="11636" y="6358"/>
                    <a:pt x="11713" y="6532"/>
                    <a:pt x="11768" y="6881"/>
                  </a:cubicBezTo>
                  <a:cubicBezTo>
                    <a:pt x="11823" y="7229"/>
                    <a:pt x="11856" y="7926"/>
                    <a:pt x="11856" y="8797"/>
                  </a:cubicBezTo>
                  <a:lnTo>
                    <a:pt x="11856" y="9581"/>
                  </a:lnTo>
                  <a:lnTo>
                    <a:pt x="11581" y="9581"/>
                  </a:lnTo>
                  <a:cubicBezTo>
                    <a:pt x="11493" y="9581"/>
                    <a:pt x="11405" y="9668"/>
                    <a:pt x="11328" y="9842"/>
                  </a:cubicBezTo>
                  <a:cubicBezTo>
                    <a:pt x="11251" y="10016"/>
                    <a:pt x="11185" y="10190"/>
                    <a:pt x="11130" y="10539"/>
                  </a:cubicBezTo>
                  <a:cubicBezTo>
                    <a:pt x="11075" y="10800"/>
                    <a:pt x="11031" y="11235"/>
                    <a:pt x="11009" y="11671"/>
                  </a:cubicBezTo>
                  <a:cubicBezTo>
                    <a:pt x="10987" y="12106"/>
                    <a:pt x="10965" y="12629"/>
                    <a:pt x="10965" y="13152"/>
                  </a:cubicBezTo>
                  <a:cubicBezTo>
                    <a:pt x="10965" y="13674"/>
                    <a:pt x="10976" y="14110"/>
                    <a:pt x="10998" y="14458"/>
                  </a:cubicBezTo>
                  <a:cubicBezTo>
                    <a:pt x="11020" y="14806"/>
                    <a:pt x="11053" y="15155"/>
                    <a:pt x="11097" y="15503"/>
                  </a:cubicBezTo>
                  <a:cubicBezTo>
                    <a:pt x="11141" y="15764"/>
                    <a:pt x="11185" y="16026"/>
                    <a:pt x="11240" y="16113"/>
                  </a:cubicBezTo>
                  <a:cubicBezTo>
                    <a:pt x="11295" y="16287"/>
                    <a:pt x="11361" y="16374"/>
                    <a:pt x="11427" y="16374"/>
                  </a:cubicBezTo>
                  <a:cubicBezTo>
                    <a:pt x="11515" y="16374"/>
                    <a:pt x="11603" y="16287"/>
                    <a:pt x="11680" y="16026"/>
                  </a:cubicBezTo>
                  <a:cubicBezTo>
                    <a:pt x="11757" y="15765"/>
                    <a:pt x="11823" y="15416"/>
                    <a:pt x="11878" y="14806"/>
                  </a:cubicBezTo>
                  <a:lnTo>
                    <a:pt x="11889" y="14806"/>
                  </a:lnTo>
                  <a:lnTo>
                    <a:pt x="11922" y="16113"/>
                  </a:lnTo>
                  <a:lnTo>
                    <a:pt x="12087" y="16113"/>
                  </a:lnTo>
                  <a:lnTo>
                    <a:pt x="12087" y="8971"/>
                  </a:lnTo>
                  <a:cubicBezTo>
                    <a:pt x="12087" y="8187"/>
                    <a:pt x="12076" y="7577"/>
                    <a:pt x="12054" y="7055"/>
                  </a:cubicBezTo>
                  <a:cubicBezTo>
                    <a:pt x="11999" y="6706"/>
                    <a:pt x="11966" y="6271"/>
                    <a:pt x="11922" y="5923"/>
                  </a:cubicBezTo>
                  <a:close/>
                  <a:moveTo>
                    <a:pt x="11856" y="13500"/>
                  </a:moveTo>
                  <a:cubicBezTo>
                    <a:pt x="11801" y="14110"/>
                    <a:pt x="11746" y="14545"/>
                    <a:pt x="11669" y="14806"/>
                  </a:cubicBezTo>
                  <a:cubicBezTo>
                    <a:pt x="11603" y="15068"/>
                    <a:pt x="11526" y="15155"/>
                    <a:pt x="11460" y="15155"/>
                  </a:cubicBezTo>
                  <a:cubicBezTo>
                    <a:pt x="11383" y="15155"/>
                    <a:pt x="11317" y="14981"/>
                    <a:pt x="11251" y="14719"/>
                  </a:cubicBezTo>
                  <a:cubicBezTo>
                    <a:pt x="11196" y="14458"/>
                    <a:pt x="11163" y="13935"/>
                    <a:pt x="11163" y="13152"/>
                  </a:cubicBezTo>
                  <a:cubicBezTo>
                    <a:pt x="11163" y="12542"/>
                    <a:pt x="11196" y="12019"/>
                    <a:pt x="11262" y="11584"/>
                  </a:cubicBezTo>
                  <a:cubicBezTo>
                    <a:pt x="11328" y="11148"/>
                    <a:pt x="11449" y="10974"/>
                    <a:pt x="11614" y="10887"/>
                  </a:cubicBezTo>
                  <a:lnTo>
                    <a:pt x="11845" y="10887"/>
                  </a:lnTo>
                  <a:lnTo>
                    <a:pt x="11845" y="13500"/>
                  </a:lnTo>
                  <a:close/>
                  <a:moveTo>
                    <a:pt x="10503" y="14545"/>
                  </a:moveTo>
                  <a:lnTo>
                    <a:pt x="10536" y="15765"/>
                  </a:lnTo>
                  <a:cubicBezTo>
                    <a:pt x="10492" y="15852"/>
                    <a:pt x="10448" y="16026"/>
                    <a:pt x="10393" y="16113"/>
                  </a:cubicBezTo>
                  <a:cubicBezTo>
                    <a:pt x="10338" y="16200"/>
                    <a:pt x="10272" y="16287"/>
                    <a:pt x="10206" y="16287"/>
                  </a:cubicBezTo>
                  <a:cubicBezTo>
                    <a:pt x="9953" y="16287"/>
                    <a:pt x="9832" y="15416"/>
                    <a:pt x="9832" y="13587"/>
                  </a:cubicBezTo>
                  <a:lnTo>
                    <a:pt x="9832" y="6532"/>
                  </a:lnTo>
                  <a:lnTo>
                    <a:pt x="9601" y="6532"/>
                  </a:lnTo>
                  <a:lnTo>
                    <a:pt x="9601" y="5226"/>
                  </a:lnTo>
                  <a:lnTo>
                    <a:pt x="9832" y="5226"/>
                  </a:lnTo>
                  <a:lnTo>
                    <a:pt x="9832" y="1742"/>
                  </a:lnTo>
                  <a:lnTo>
                    <a:pt x="10041" y="1742"/>
                  </a:lnTo>
                  <a:lnTo>
                    <a:pt x="10041" y="5226"/>
                  </a:lnTo>
                  <a:lnTo>
                    <a:pt x="10481" y="5226"/>
                  </a:lnTo>
                  <a:lnTo>
                    <a:pt x="10481" y="6445"/>
                  </a:lnTo>
                  <a:lnTo>
                    <a:pt x="10041" y="6445"/>
                  </a:lnTo>
                  <a:lnTo>
                    <a:pt x="10041" y="13239"/>
                  </a:lnTo>
                  <a:cubicBezTo>
                    <a:pt x="10041" y="13848"/>
                    <a:pt x="10063" y="14284"/>
                    <a:pt x="10096" y="14545"/>
                  </a:cubicBezTo>
                  <a:cubicBezTo>
                    <a:pt x="10129" y="14806"/>
                    <a:pt x="10184" y="14894"/>
                    <a:pt x="10250" y="14894"/>
                  </a:cubicBezTo>
                  <a:cubicBezTo>
                    <a:pt x="10294" y="14894"/>
                    <a:pt x="10349" y="14894"/>
                    <a:pt x="10393" y="14806"/>
                  </a:cubicBezTo>
                  <a:cubicBezTo>
                    <a:pt x="10426" y="14719"/>
                    <a:pt x="10459" y="14632"/>
                    <a:pt x="10503" y="14545"/>
                  </a:cubicBezTo>
                  <a:close/>
                  <a:moveTo>
                    <a:pt x="17839" y="6010"/>
                  </a:moveTo>
                  <a:cubicBezTo>
                    <a:pt x="17916" y="6619"/>
                    <a:pt x="17960" y="7490"/>
                    <a:pt x="17960" y="8623"/>
                  </a:cubicBezTo>
                  <a:lnTo>
                    <a:pt x="17960" y="16200"/>
                  </a:lnTo>
                  <a:lnTo>
                    <a:pt x="17751" y="16200"/>
                  </a:lnTo>
                  <a:lnTo>
                    <a:pt x="17751" y="8884"/>
                  </a:lnTo>
                  <a:cubicBezTo>
                    <a:pt x="17751" y="8187"/>
                    <a:pt x="17729" y="7577"/>
                    <a:pt x="17685" y="7055"/>
                  </a:cubicBezTo>
                  <a:cubicBezTo>
                    <a:pt x="17641" y="6619"/>
                    <a:pt x="17564" y="6358"/>
                    <a:pt x="17443" y="6358"/>
                  </a:cubicBezTo>
                  <a:cubicBezTo>
                    <a:pt x="17377" y="6358"/>
                    <a:pt x="17300" y="6532"/>
                    <a:pt x="17234" y="6794"/>
                  </a:cubicBezTo>
                  <a:cubicBezTo>
                    <a:pt x="17168" y="7055"/>
                    <a:pt x="17102" y="7490"/>
                    <a:pt x="17047" y="7926"/>
                  </a:cubicBezTo>
                  <a:lnTo>
                    <a:pt x="17047" y="16200"/>
                  </a:lnTo>
                  <a:lnTo>
                    <a:pt x="16838" y="16200"/>
                  </a:lnTo>
                  <a:lnTo>
                    <a:pt x="16838" y="5226"/>
                  </a:lnTo>
                  <a:lnTo>
                    <a:pt x="16992" y="5226"/>
                  </a:lnTo>
                  <a:lnTo>
                    <a:pt x="17025" y="6706"/>
                  </a:lnTo>
                  <a:cubicBezTo>
                    <a:pt x="17091" y="6184"/>
                    <a:pt x="17168" y="5748"/>
                    <a:pt x="17245" y="5487"/>
                  </a:cubicBezTo>
                  <a:cubicBezTo>
                    <a:pt x="17322" y="5226"/>
                    <a:pt x="17410" y="5052"/>
                    <a:pt x="17509" y="5052"/>
                  </a:cubicBezTo>
                  <a:cubicBezTo>
                    <a:pt x="17652" y="5052"/>
                    <a:pt x="17762" y="5400"/>
                    <a:pt x="17839" y="6010"/>
                  </a:cubicBezTo>
                  <a:close/>
                </a:path>
              </a:pathLst>
            </a:custGeom>
            <a:solidFill>
              <a:srgbClr val="02203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4DA21CF1-E590-327D-79EB-27F8689C5195}"/>
                </a:ext>
              </a:extLst>
            </p:cNvPr>
            <p:cNvSpPr/>
            <p:nvPr userDrawn="1"/>
          </p:nvSpPr>
          <p:spPr>
            <a:xfrm>
              <a:off x="1714499" y="5257800"/>
              <a:ext cx="4141472" cy="168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59" y="17540"/>
                  </a:moveTo>
                  <a:cubicBezTo>
                    <a:pt x="4279" y="18027"/>
                    <a:pt x="4286" y="18514"/>
                    <a:pt x="4286" y="19164"/>
                  </a:cubicBezTo>
                  <a:cubicBezTo>
                    <a:pt x="4286" y="19814"/>
                    <a:pt x="4279" y="20463"/>
                    <a:pt x="4259" y="20950"/>
                  </a:cubicBezTo>
                  <a:cubicBezTo>
                    <a:pt x="4239" y="21438"/>
                    <a:pt x="4219" y="21600"/>
                    <a:pt x="4193" y="21600"/>
                  </a:cubicBezTo>
                  <a:cubicBezTo>
                    <a:pt x="4166" y="21600"/>
                    <a:pt x="4146" y="21438"/>
                    <a:pt x="4127" y="20950"/>
                  </a:cubicBezTo>
                  <a:cubicBezTo>
                    <a:pt x="4107" y="20463"/>
                    <a:pt x="4100" y="19976"/>
                    <a:pt x="4100" y="19164"/>
                  </a:cubicBezTo>
                  <a:cubicBezTo>
                    <a:pt x="4100" y="18514"/>
                    <a:pt x="4107" y="17865"/>
                    <a:pt x="4127" y="17540"/>
                  </a:cubicBezTo>
                  <a:cubicBezTo>
                    <a:pt x="4146" y="17053"/>
                    <a:pt x="4166" y="16890"/>
                    <a:pt x="4193" y="16890"/>
                  </a:cubicBezTo>
                  <a:cubicBezTo>
                    <a:pt x="4219" y="16890"/>
                    <a:pt x="4246" y="17053"/>
                    <a:pt x="4259" y="17540"/>
                  </a:cubicBezTo>
                  <a:close/>
                  <a:moveTo>
                    <a:pt x="3670" y="13642"/>
                  </a:moveTo>
                  <a:lnTo>
                    <a:pt x="3623" y="18839"/>
                  </a:lnTo>
                  <a:lnTo>
                    <a:pt x="3617" y="18839"/>
                  </a:lnTo>
                  <a:lnTo>
                    <a:pt x="3564" y="13642"/>
                  </a:lnTo>
                  <a:lnTo>
                    <a:pt x="3411" y="650"/>
                  </a:lnTo>
                  <a:lnTo>
                    <a:pt x="3279" y="650"/>
                  </a:lnTo>
                  <a:lnTo>
                    <a:pt x="3126" y="13642"/>
                  </a:lnTo>
                  <a:lnTo>
                    <a:pt x="3073" y="18839"/>
                  </a:lnTo>
                  <a:lnTo>
                    <a:pt x="3067" y="18839"/>
                  </a:lnTo>
                  <a:lnTo>
                    <a:pt x="3027" y="13642"/>
                  </a:lnTo>
                  <a:lnTo>
                    <a:pt x="2881" y="650"/>
                  </a:lnTo>
                  <a:lnTo>
                    <a:pt x="2749" y="650"/>
                  </a:lnTo>
                  <a:lnTo>
                    <a:pt x="3001" y="21113"/>
                  </a:lnTo>
                  <a:lnTo>
                    <a:pt x="3133" y="21113"/>
                  </a:lnTo>
                  <a:lnTo>
                    <a:pt x="3285" y="8120"/>
                  </a:lnTo>
                  <a:lnTo>
                    <a:pt x="3338" y="2761"/>
                  </a:lnTo>
                  <a:lnTo>
                    <a:pt x="3391" y="8120"/>
                  </a:lnTo>
                  <a:lnTo>
                    <a:pt x="3544" y="21113"/>
                  </a:lnTo>
                  <a:lnTo>
                    <a:pt x="3689" y="21113"/>
                  </a:lnTo>
                  <a:lnTo>
                    <a:pt x="3934" y="650"/>
                  </a:lnTo>
                  <a:lnTo>
                    <a:pt x="3809" y="650"/>
                  </a:lnTo>
                  <a:lnTo>
                    <a:pt x="3670" y="13642"/>
                  </a:lnTo>
                  <a:close/>
                  <a:moveTo>
                    <a:pt x="2292" y="13642"/>
                  </a:moveTo>
                  <a:lnTo>
                    <a:pt x="2245" y="18839"/>
                  </a:lnTo>
                  <a:lnTo>
                    <a:pt x="2239" y="18839"/>
                  </a:lnTo>
                  <a:lnTo>
                    <a:pt x="2192" y="13642"/>
                  </a:lnTo>
                  <a:lnTo>
                    <a:pt x="2040" y="650"/>
                  </a:lnTo>
                  <a:lnTo>
                    <a:pt x="1908" y="650"/>
                  </a:lnTo>
                  <a:lnTo>
                    <a:pt x="1755" y="13642"/>
                  </a:lnTo>
                  <a:lnTo>
                    <a:pt x="1702" y="18839"/>
                  </a:lnTo>
                  <a:lnTo>
                    <a:pt x="1696" y="18839"/>
                  </a:lnTo>
                  <a:lnTo>
                    <a:pt x="1656" y="13642"/>
                  </a:lnTo>
                  <a:lnTo>
                    <a:pt x="1510" y="650"/>
                  </a:lnTo>
                  <a:lnTo>
                    <a:pt x="1378" y="650"/>
                  </a:lnTo>
                  <a:lnTo>
                    <a:pt x="1629" y="21113"/>
                  </a:lnTo>
                  <a:lnTo>
                    <a:pt x="1762" y="21113"/>
                  </a:lnTo>
                  <a:lnTo>
                    <a:pt x="1914" y="8120"/>
                  </a:lnTo>
                  <a:lnTo>
                    <a:pt x="1967" y="2761"/>
                  </a:lnTo>
                  <a:lnTo>
                    <a:pt x="2020" y="8120"/>
                  </a:lnTo>
                  <a:lnTo>
                    <a:pt x="2173" y="21113"/>
                  </a:lnTo>
                  <a:lnTo>
                    <a:pt x="2318" y="21113"/>
                  </a:lnTo>
                  <a:lnTo>
                    <a:pt x="2563" y="650"/>
                  </a:lnTo>
                  <a:lnTo>
                    <a:pt x="2438" y="650"/>
                  </a:lnTo>
                  <a:lnTo>
                    <a:pt x="2292" y="13642"/>
                  </a:lnTo>
                  <a:close/>
                  <a:moveTo>
                    <a:pt x="921" y="13642"/>
                  </a:moveTo>
                  <a:lnTo>
                    <a:pt x="874" y="18839"/>
                  </a:lnTo>
                  <a:lnTo>
                    <a:pt x="868" y="18839"/>
                  </a:lnTo>
                  <a:lnTo>
                    <a:pt x="815" y="13642"/>
                  </a:lnTo>
                  <a:lnTo>
                    <a:pt x="662" y="650"/>
                  </a:lnTo>
                  <a:lnTo>
                    <a:pt x="530" y="650"/>
                  </a:lnTo>
                  <a:lnTo>
                    <a:pt x="378" y="13642"/>
                  </a:lnTo>
                  <a:lnTo>
                    <a:pt x="325" y="18839"/>
                  </a:lnTo>
                  <a:lnTo>
                    <a:pt x="318" y="18839"/>
                  </a:lnTo>
                  <a:lnTo>
                    <a:pt x="278" y="13642"/>
                  </a:lnTo>
                  <a:lnTo>
                    <a:pt x="132" y="650"/>
                  </a:lnTo>
                  <a:lnTo>
                    <a:pt x="0" y="650"/>
                  </a:lnTo>
                  <a:lnTo>
                    <a:pt x="252" y="21113"/>
                  </a:lnTo>
                  <a:lnTo>
                    <a:pt x="384" y="21113"/>
                  </a:lnTo>
                  <a:lnTo>
                    <a:pt x="537" y="8120"/>
                  </a:lnTo>
                  <a:lnTo>
                    <a:pt x="590" y="2761"/>
                  </a:lnTo>
                  <a:lnTo>
                    <a:pt x="643" y="8120"/>
                  </a:lnTo>
                  <a:lnTo>
                    <a:pt x="795" y="21113"/>
                  </a:lnTo>
                  <a:lnTo>
                    <a:pt x="941" y="21113"/>
                  </a:lnTo>
                  <a:lnTo>
                    <a:pt x="1186" y="650"/>
                  </a:lnTo>
                  <a:lnTo>
                    <a:pt x="1060" y="650"/>
                  </a:lnTo>
                  <a:lnTo>
                    <a:pt x="921" y="13642"/>
                  </a:lnTo>
                  <a:close/>
                  <a:moveTo>
                    <a:pt x="18911" y="19001"/>
                  </a:moveTo>
                  <a:cubicBezTo>
                    <a:pt x="18884" y="19164"/>
                    <a:pt x="18845" y="19326"/>
                    <a:pt x="18811" y="19326"/>
                  </a:cubicBezTo>
                  <a:cubicBezTo>
                    <a:pt x="18772" y="19326"/>
                    <a:pt x="18739" y="19164"/>
                    <a:pt x="18699" y="18839"/>
                  </a:cubicBezTo>
                  <a:cubicBezTo>
                    <a:pt x="18659" y="18514"/>
                    <a:pt x="18633" y="18027"/>
                    <a:pt x="18599" y="17377"/>
                  </a:cubicBezTo>
                  <a:cubicBezTo>
                    <a:pt x="18566" y="16728"/>
                    <a:pt x="18546" y="15916"/>
                    <a:pt x="18533" y="14779"/>
                  </a:cubicBezTo>
                  <a:cubicBezTo>
                    <a:pt x="18513" y="13642"/>
                    <a:pt x="18507" y="12343"/>
                    <a:pt x="18507" y="10719"/>
                  </a:cubicBezTo>
                  <a:cubicBezTo>
                    <a:pt x="18507" y="8120"/>
                    <a:pt x="18533" y="6171"/>
                    <a:pt x="18593" y="4710"/>
                  </a:cubicBezTo>
                  <a:cubicBezTo>
                    <a:pt x="18652" y="3248"/>
                    <a:pt x="18725" y="2599"/>
                    <a:pt x="18818" y="2599"/>
                  </a:cubicBezTo>
                  <a:cubicBezTo>
                    <a:pt x="18851" y="2599"/>
                    <a:pt x="18878" y="2599"/>
                    <a:pt x="18911" y="2761"/>
                  </a:cubicBezTo>
                  <a:cubicBezTo>
                    <a:pt x="18937" y="2923"/>
                    <a:pt x="18970" y="3248"/>
                    <a:pt x="19003" y="3573"/>
                  </a:cubicBezTo>
                  <a:lnTo>
                    <a:pt x="19030" y="1137"/>
                  </a:lnTo>
                  <a:cubicBezTo>
                    <a:pt x="18990" y="650"/>
                    <a:pt x="18951" y="325"/>
                    <a:pt x="18911" y="162"/>
                  </a:cubicBezTo>
                  <a:cubicBezTo>
                    <a:pt x="18878" y="0"/>
                    <a:pt x="18838" y="0"/>
                    <a:pt x="18805" y="0"/>
                  </a:cubicBezTo>
                  <a:cubicBezTo>
                    <a:pt x="18745" y="0"/>
                    <a:pt x="18686" y="162"/>
                    <a:pt x="18633" y="650"/>
                  </a:cubicBezTo>
                  <a:cubicBezTo>
                    <a:pt x="18580" y="1137"/>
                    <a:pt x="18540" y="1786"/>
                    <a:pt x="18500" y="2761"/>
                  </a:cubicBezTo>
                  <a:cubicBezTo>
                    <a:pt x="18460" y="3735"/>
                    <a:pt x="18434" y="4872"/>
                    <a:pt x="18414" y="6171"/>
                  </a:cubicBezTo>
                  <a:cubicBezTo>
                    <a:pt x="18394" y="7471"/>
                    <a:pt x="18381" y="8932"/>
                    <a:pt x="18381" y="10556"/>
                  </a:cubicBezTo>
                  <a:cubicBezTo>
                    <a:pt x="18381" y="12343"/>
                    <a:pt x="18394" y="13805"/>
                    <a:pt x="18414" y="15266"/>
                  </a:cubicBezTo>
                  <a:cubicBezTo>
                    <a:pt x="18434" y="16565"/>
                    <a:pt x="18467" y="17702"/>
                    <a:pt x="18507" y="18514"/>
                  </a:cubicBezTo>
                  <a:cubicBezTo>
                    <a:pt x="18546" y="19326"/>
                    <a:pt x="18593" y="20138"/>
                    <a:pt x="18639" y="20463"/>
                  </a:cubicBezTo>
                  <a:cubicBezTo>
                    <a:pt x="18692" y="20950"/>
                    <a:pt x="18745" y="21113"/>
                    <a:pt x="18805" y="21113"/>
                  </a:cubicBezTo>
                  <a:cubicBezTo>
                    <a:pt x="18891" y="21113"/>
                    <a:pt x="18964" y="20788"/>
                    <a:pt x="19030" y="19976"/>
                  </a:cubicBezTo>
                  <a:lnTo>
                    <a:pt x="19003" y="17702"/>
                  </a:lnTo>
                  <a:cubicBezTo>
                    <a:pt x="18964" y="18514"/>
                    <a:pt x="18937" y="18677"/>
                    <a:pt x="18911" y="19001"/>
                  </a:cubicBezTo>
                  <a:close/>
                  <a:moveTo>
                    <a:pt x="21534" y="2111"/>
                  </a:moveTo>
                  <a:cubicBezTo>
                    <a:pt x="21487" y="974"/>
                    <a:pt x="21428" y="325"/>
                    <a:pt x="21342" y="325"/>
                  </a:cubicBezTo>
                  <a:cubicBezTo>
                    <a:pt x="21282" y="325"/>
                    <a:pt x="21229" y="650"/>
                    <a:pt x="21176" y="1137"/>
                  </a:cubicBezTo>
                  <a:cubicBezTo>
                    <a:pt x="21123" y="1786"/>
                    <a:pt x="21083" y="2598"/>
                    <a:pt x="21037" y="3573"/>
                  </a:cubicBezTo>
                  <a:cubicBezTo>
                    <a:pt x="21017" y="2598"/>
                    <a:pt x="20991" y="1624"/>
                    <a:pt x="20951" y="1137"/>
                  </a:cubicBezTo>
                  <a:cubicBezTo>
                    <a:pt x="20911" y="487"/>
                    <a:pt x="20865" y="162"/>
                    <a:pt x="20805" y="162"/>
                  </a:cubicBezTo>
                  <a:cubicBezTo>
                    <a:pt x="20739" y="162"/>
                    <a:pt x="20686" y="487"/>
                    <a:pt x="20646" y="974"/>
                  </a:cubicBezTo>
                  <a:cubicBezTo>
                    <a:pt x="20606" y="1462"/>
                    <a:pt x="20560" y="2274"/>
                    <a:pt x="20520" y="3248"/>
                  </a:cubicBezTo>
                  <a:lnTo>
                    <a:pt x="20500" y="487"/>
                  </a:lnTo>
                  <a:lnTo>
                    <a:pt x="20408" y="487"/>
                  </a:lnTo>
                  <a:lnTo>
                    <a:pt x="20408" y="20950"/>
                  </a:lnTo>
                  <a:lnTo>
                    <a:pt x="20534" y="20950"/>
                  </a:lnTo>
                  <a:lnTo>
                    <a:pt x="20534" y="5684"/>
                  </a:lnTo>
                  <a:cubicBezTo>
                    <a:pt x="20567" y="4710"/>
                    <a:pt x="20606" y="4060"/>
                    <a:pt x="20646" y="3573"/>
                  </a:cubicBezTo>
                  <a:cubicBezTo>
                    <a:pt x="20686" y="3086"/>
                    <a:pt x="20726" y="2761"/>
                    <a:pt x="20765" y="2761"/>
                  </a:cubicBezTo>
                  <a:cubicBezTo>
                    <a:pt x="20832" y="2761"/>
                    <a:pt x="20878" y="3248"/>
                    <a:pt x="20905" y="4060"/>
                  </a:cubicBezTo>
                  <a:cubicBezTo>
                    <a:pt x="20931" y="4872"/>
                    <a:pt x="20944" y="6009"/>
                    <a:pt x="20944" y="7633"/>
                  </a:cubicBezTo>
                  <a:lnTo>
                    <a:pt x="20944" y="21113"/>
                  </a:lnTo>
                  <a:lnTo>
                    <a:pt x="21070" y="21113"/>
                  </a:lnTo>
                  <a:lnTo>
                    <a:pt x="21070" y="6983"/>
                  </a:lnTo>
                  <a:cubicBezTo>
                    <a:pt x="21070" y="6821"/>
                    <a:pt x="21070" y="6496"/>
                    <a:pt x="21070" y="6334"/>
                  </a:cubicBezTo>
                  <a:cubicBezTo>
                    <a:pt x="21070" y="6171"/>
                    <a:pt x="21070" y="5847"/>
                    <a:pt x="21070" y="5684"/>
                  </a:cubicBezTo>
                  <a:cubicBezTo>
                    <a:pt x="21103" y="4710"/>
                    <a:pt x="21136" y="4060"/>
                    <a:pt x="21176" y="3573"/>
                  </a:cubicBezTo>
                  <a:cubicBezTo>
                    <a:pt x="21216" y="3086"/>
                    <a:pt x="21256" y="2761"/>
                    <a:pt x="21295" y="2761"/>
                  </a:cubicBezTo>
                  <a:cubicBezTo>
                    <a:pt x="21362" y="2761"/>
                    <a:pt x="21408" y="3248"/>
                    <a:pt x="21434" y="4060"/>
                  </a:cubicBezTo>
                  <a:cubicBezTo>
                    <a:pt x="21461" y="4872"/>
                    <a:pt x="21474" y="6009"/>
                    <a:pt x="21474" y="7633"/>
                  </a:cubicBezTo>
                  <a:lnTo>
                    <a:pt x="21474" y="21113"/>
                  </a:lnTo>
                  <a:lnTo>
                    <a:pt x="21600" y="21113"/>
                  </a:lnTo>
                  <a:lnTo>
                    <a:pt x="21600" y="6983"/>
                  </a:lnTo>
                  <a:cubicBezTo>
                    <a:pt x="21600" y="4872"/>
                    <a:pt x="21580" y="3248"/>
                    <a:pt x="21534" y="2111"/>
                  </a:cubicBezTo>
                  <a:close/>
                  <a:moveTo>
                    <a:pt x="17997" y="16890"/>
                  </a:moveTo>
                  <a:cubicBezTo>
                    <a:pt x="17970" y="16890"/>
                    <a:pt x="17950" y="17053"/>
                    <a:pt x="17930" y="17540"/>
                  </a:cubicBezTo>
                  <a:cubicBezTo>
                    <a:pt x="17911" y="18027"/>
                    <a:pt x="17904" y="18514"/>
                    <a:pt x="17904" y="19164"/>
                  </a:cubicBezTo>
                  <a:cubicBezTo>
                    <a:pt x="17904" y="19814"/>
                    <a:pt x="17911" y="20463"/>
                    <a:pt x="17930" y="20950"/>
                  </a:cubicBezTo>
                  <a:cubicBezTo>
                    <a:pt x="17950" y="21438"/>
                    <a:pt x="17970" y="21600"/>
                    <a:pt x="17997" y="21600"/>
                  </a:cubicBezTo>
                  <a:cubicBezTo>
                    <a:pt x="18023" y="21600"/>
                    <a:pt x="18043" y="21438"/>
                    <a:pt x="18063" y="20950"/>
                  </a:cubicBezTo>
                  <a:cubicBezTo>
                    <a:pt x="18083" y="20463"/>
                    <a:pt x="18089" y="19976"/>
                    <a:pt x="18089" y="19164"/>
                  </a:cubicBezTo>
                  <a:cubicBezTo>
                    <a:pt x="18089" y="18514"/>
                    <a:pt x="18083" y="17865"/>
                    <a:pt x="18063" y="17540"/>
                  </a:cubicBezTo>
                  <a:cubicBezTo>
                    <a:pt x="18043" y="17053"/>
                    <a:pt x="18023" y="16890"/>
                    <a:pt x="17997" y="16890"/>
                  </a:cubicBezTo>
                  <a:close/>
                  <a:moveTo>
                    <a:pt x="20017" y="6171"/>
                  </a:moveTo>
                  <a:cubicBezTo>
                    <a:pt x="20037" y="7471"/>
                    <a:pt x="20043" y="8932"/>
                    <a:pt x="20043" y="10556"/>
                  </a:cubicBezTo>
                  <a:cubicBezTo>
                    <a:pt x="20043" y="12343"/>
                    <a:pt x="20030" y="13805"/>
                    <a:pt x="20010" y="15104"/>
                  </a:cubicBezTo>
                  <a:cubicBezTo>
                    <a:pt x="19990" y="16403"/>
                    <a:pt x="19964" y="17540"/>
                    <a:pt x="19924" y="18514"/>
                  </a:cubicBezTo>
                  <a:cubicBezTo>
                    <a:pt x="19891" y="19489"/>
                    <a:pt x="19845" y="20138"/>
                    <a:pt x="19798" y="20626"/>
                  </a:cubicBezTo>
                  <a:cubicBezTo>
                    <a:pt x="19752" y="21113"/>
                    <a:pt x="19699" y="21275"/>
                    <a:pt x="19646" y="21275"/>
                  </a:cubicBezTo>
                  <a:cubicBezTo>
                    <a:pt x="19593" y="21275"/>
                    <a:pt x="19540" y="21113"/>
                    <a:pt x="19494" y="20626"/>
                  </a:cubicBezTo>
                  <a:cubicBezTo>
                    <a:pt x="19447" y="20138"/>
                    <a:pt x="19408" y="19489"/>
                    <a:pt x="19368" y="18677"/>
                  </a:cubicBezTo>
                  <a:cubicBezTo>
                    <a:pt x="19335" y="17865"/>
                    <a:pt x="19308" y="16728"/>
                    <a:pt x="19288" y="15429"/>
                  </a:cubicBezTo>
                  <a:cubicBezTo>
                    <a:pt x="19268" y="14129"/>
                    <a:pt x="19255" y="12668"/>
                    <a:pt x="19255" y="10881"/>
                  </a:cubicBezTo>
                  <a:cubicBezTo>
                    <a:pt x="19255" y="9095"/>
                    <a:pt x="19268" y="7633"/>
                    <a:pt x="19288" y="6334"/>
                  </a:cubicBezTo>
                  <a:cubicBezTo>
                    <a:pt x="19308" y="5035"/>
                    <a:pt x="19335" y="3898"/>
                    <a:pt x="19374" y="2923"/>
                  </a:cubicBezTo>
                  <a:cubicBezTo>
                    <a:pt x="19408" y="1949"/>
                    <a:pt x="19454" y="1299"/>
                    <a:pt x="19500" y="812"/>
                  </a:cubicBezTo>
                  <a:cubicBezTo>
                    <a:pt x="19547" y="325"/>
                    <a:pt x="19600" y="162"/>
                    <a:pt x="19659" y="162"/>
                  </a:cubicBezTo>
                  <a:cubicBezTo>
                    <a:pt x="19712" y="162"/>
                    <a:pt x="19765" y="325"/>
                    <a:pt x="19812" y="812"/>
                  </a:cubicBezTo>
                  <a:cubicBezTo>
                    <a:pt x="19858" y="1299"/>
                    <a:pt x="19898" y="1949"/>
                    <a:pt x="19937" y="2761"/>
                  </a:cubicBezTo>
                  <a:cubicBezTo>
                    <a:pt x="19971" y="3898"/>
                    <a:pt x="20004" y="4872"/>
                    <a:pt x="20017" y="6171"/>
                  </a:cubicBezTo>
                  <a:close/>
                  <a:moveTo>
                    <a:pt x="19918" y="10881"/>
                  </a:moveTo>
                  <a:cubicBezTo>
                    <a:pt x="19918" y="9420"/>
                    <a:pt x="19911" y="8283"/>
                    <a:pt x="19898" y="7146"/>
                  </a:cubicBezTo>
                  <a:cubicBezTo>
                    <a:pt x="19884" y="6171"/>
                    <a:pt x="19865" y="5197"/>
                    <a:pt x="19838" y="4547"/>
                  </a:cubicBezTo>
                  <a:cubicBezTo>
                    <a:pt x="19812" y="3898"/>
                    <a:pt x="19785" y="3410"/>
                    <a:pt x="19752" y="3086"/>
                  </a:cubicBezTo>
                  <a:cubicBezTo>
                    <a:pt x="19719" y="2761"/>
                    <a:pt x="19686" y="2599"/>
                    <a:pt x="19653" y="2599"/>
                  </a:cubicBezTo>
                  <a:cubicBezTo>
                    <a:pt x="19620" y="2599"/>
                    <a:pt x="19586" y="2761"/>
                    <a:pt x="19553" y="3086"/>
                  </a:cubicBezTo>
                  <a:cubicBezTo>
                    <a:pt x="19520" y="3411"/>
                    <a:pt x="19494" y="3898"/>
                    <a:pt x="19467" y="4547"/>
                  </a:cubicBezTo>
                  <a:cubicBezTo>
                    <a:pt x="19441" y="5197"/>
                    <a:pt x="19421" y="6009"/>
                    <a:pt x="19408" y="6983"/>
                  </a:cubicBezTo>
                  <a:cubicBezTo>
                    <a:pt x="19394" y="7958"/>
                    <a:pt x="19388" y="9257"/>
                    <a:pt x="19388" y="10719"/>
                  </a:cubicBezTo>
                  <a:cubicBezTo>
                    <a:pt x="19388" y="12180"/>
                    <a:pt x="19394" y="13480"/>
                    <a:pt x="19408" y="14454"/>
                  </a:cubicBezTo>
                  <a:cubicBezTo>
                    <a:pt x="19421" y="15429"/>
                    <a:pt x="19441" y="16403"/>
                    <a:pt x="19467" y="17053"/>
                  </a:cubicBezTo>
                  <a:cubicBezTo>
                    <a:pt x="19494" y="17702"/>
                    <a:pt x="19520" y="18189"/>
                    <a:pt x="19553" y="18514"/>
                  </a:cubicBezTo>
                  <a:cubicBezTo>
                    <a:pt x="19586" y="18839"/>
                    <a:pt x="19620" y="19001"/>
                    <a:pt x="19653" y="19001"/>
                  </a:cubicBezTo>
                  <a:cubicBezTo>
                    <a:pt x="19686" y="19001"/>
                    <a:pt x="19719" y="18839"/>
                    <a:pt x="19752" y="18514"/>
                  </a:cubicBezTo>
                  <a:cubicBezTo>
                    <a:pt x="19785" y="18189"/>
                    <a:pt x="19812" y="17702"/>
                    <a:pt x="19838" y="17053"/>
                  </a:cubicBezTo>
                  <a:cubicBezTo>
                    <a:pt x="19865" y="16403"/>
                    <a:pt x="19884" y="15591"/>
                    <a:pt x="19898" y="14454"/>
                  </a:cubicBezTo>
                  <a:cubicBezTo>
                    <a:pt x="19911" y="13805"/>
                    <a:pt x="19918" y="12505"/>
                    <a:pt x="19918" y="10881"/>
                  </a:cubicBezTo>
                  <a:close/>
                </a:path>
              </a:pathLst>
            </a:custGeom>
            <a:solidFill>
              <a:srgbClr val="D3D3D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010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lang="en-US" sz="4320" b="1" kern="1200">
          <a:solidFill>
            <a:schemeClr val="tx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j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j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j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j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6C860C-FB0F-269D-D1FB-D9402BA3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2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0700E-6A69-2CFD-B9A1-08BF064E0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0B1CE-3316-5BF9-3777-6D2830A80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1EB4A-EF97-4173-AE12-77E0CED9F828}" type="datetimeFigureOut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4B745-3EB0-1D6F-F449-5C38A93D1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2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7A56C-F4CC-6319-51A9-B8754F3B3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C65BC-14A8-4038-A185-78919C9309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10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5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062" y="0"/>
            <a:ext cx="6227338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2729" y="34224"/>
            <a:ext cx="8084105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000" dirty="0">
                <a:solidFill>
                  <a:srgbClr val="00002E"/>
                </a:solidFill>
                <a:latin typeface="Russo One" panose="02000503050000020004" pitchFamily="2" charset="0"/>
                <a:ea typeface="Nunito Semi Bold" pitchFamily="34" charset="-122"/>
                <a:cs typeface="Nunito Semi Bold" pitchFamily="34" charset="-120"/>
              </a:rPr>
              <a:t>Sales Forecasting Across Multiple Retail Stores</a:t>
            </a:r>
            <a:endParaRPr lang="en-US" sz="4000" dirty="0">
              <a:latin typeface="Russo One" panose="02000503050000020004" pitchFamily="2" charset="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48009B91-0E8E-2EDB-8661-980182B3B5E8}"/>
              </a:ext>
            </a:extLst>
          </p:cNvPr>
          <p:cNvSpPr/>
          <p:nvPr/>
        </p:nvSpPr>
        <p:spPr>
          <a:xfrm>
            <a:off x="225927" y="1538344"/>
            <a:ext cx="8057477" cy="592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IN" sz="1900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In this project, I developed a sales forecasting model for multiple retail stores. I began by cleaning the dataset, which contained over 1 million records, addressing missing values, removing duplicates, and handling outliers. This preparation enabled me to analyze sales trends over time.</a:t>
            </a:r>
          </a:p>
          <a:p>
            <a:pPr marL="0" indent="0">
              <a:lnSpc>
                <a:spcPts val="2200"/>
              </a:lnSpc>
              <a:buNone/>
            </a:pPr>
            <a:endParaRPr lang="en-IN" sz="1900" dirty="0">
              <a:solidFill>
                <a:srgbClr val="002060"/>
              </a:solidFill>
              <a:latin typeface="PT Sans" panose="020B0503020203020204" pitchFamily="34" charset="0"/>
              <a:ea typeface="Verdana" panose="020B0604030504040204" pitchFamily="34" charset="0"/>
              <a:cs typeface="PT Sans" pitchFamily="34" charset="-120"/>
            </a:endParaRPr>
          </a:p>
          <a:p>
            <a:pPr marL="0" indent="0">
              <a:lnSpc>
                <a:spcPts val="2200"/>
              </a:lnSpc>
              <a:buNone/>
            </a:pPr>
            <a:r>
              <a:rPr lang="en-IN" sz="1900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For exploratory data analysis (EDA), I uncovered insights about customer behaviour &amp; sales performance, &amp; engineered features related to dates, promotions, and competition.</a:t>
            </a:r>
          </a:p>
          <a:p>
            <a:pPr marL="0" indent="0">
              <a:lnSpc>
                <a:spcPts val="2200"/>
              </a:lnSpc>
              <a:buNone/>
            </a:pPr>
            <a:endParaRPr lang="en-IN" sz="1900" dirty="0">
              <a:solidFill>
                <a:srgbClr val="002060"/>
              </a:solidFill>
              <a:latin typeface="PT Sans" panose="020B0503020203020204" pitchFamily="34" charset="0"/>
              <a:ea typeface="Verdana" panose="020B0604030504040204" pitchFamily="34" charset="0"/>
              <a:cs typeface="PT Sans" pitchFamily="34" charset="-120"/>
            </a:endParaRPr>
          </a:p>
          <a:p>
            <a:pPr marL="0" indent="0">
              <a:lnSpc>
                <a:spcPts val="2200"/>
              </a:lnSpc>
              <a:buNone/>
            </a:pPr>
            <a:r>
              <a:rPr lang="en-IN" sz="1900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In the machine learning (ML) part, I built the forecasting model using Sklearn pipelines with the Random Forest Regressor.</a:t>
            </a:r>
          </a:p>
          <a:p>
            <a:pPr marL="0" indent="0">
              <a:lnSpc>
                <a:spcPts val="2200"/>
              </a:lnSpc>
              <a:buNone/>
            </a:pPr>
            <a:endParaRPr lang="en-IN" sz="1900" dirty="0">
              <a:solidFill>
                <a:srgbClr val="002060"/>
              </a:solidFill>
              <a:latin typeface="PT Sans" panose="020B0503020203020204" pitchFamily="34" charset="0"/>
              <a:ea typeface="Verdana" panose="020B0604030504040204" pitchFamily="34" charset="0"/>
              <a:cs typeface="PT Sans" pitchFamily="34" charset="-120"/>
            </a:endParaRPr>
          </a:p>
          <a:p>
            <a:pPr marL="0" indent="0">
              <a:lnSpc>
                <a:spcPts val="2200"/>
              </a:lnSpc>
              <a:buNone/>
            </a:pPr>
            <a:r>
              <a:rPr lang="en-IN" sz="1900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In the deep learning (DL) part, I conducted the ADF test to assess the stationarity of the time series data. Then Built the LSTM model using TensorFlow Keras with MLflow autologging. Created a Python file for a Streamlit dashboard that allows users to upload CSV or Excel files, displaying the last available date, a data preview, &amp; generating six-week sales predictions along with a prediction &amp; feature importance graph.</a:t>
            </a:r>
          </a:p>
          <a:p>
            <a:pPr marL="0" indent="0">
              <a:lnSpc>
                <a:spcPts val="2200"/>
              </a:lnSpc>
              <a:buNone/>
            </a:pPr>
            <a:endParaRPr lang="en-IN" sz="1900" dirty="0">
              <a:solidFill>
                <a:srgbClr val="002060"/>
              </a:solidFill>
              <a:latin typeface="PT Sans" panose="020B0503020203020204" pitchFamily="34" charset="0"/>
              <a:ea typeface="Verdana" panose="020B0604030504040204" pitchFamily="34" charset="0"/>
              <a:cs typeface="PT Sans" pitchFamily="34" charset="-120"/>
            </a:endParaRPr>
          </a:p>
          <a:p>
            <a:pPr marL="0" indent="0">
              <a:lnSpc>
                <a:spcPts val="2200"/>
              </a:lnSpc>
              <a:buNone/>
            </a:pPr>
            <a:r>
              <a:rPr lang="en-IN" sz="1900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This project integrated data cleaning, EDA, ML &amp; DL model building, and an interactive dashboard to provide a practical solution for sales forecasting.</a:t>
            </a:r>
            <a:endParaRPr lang="en-US" sz="1900" dirty="0">
              <a:solidFill>
                <a:srgbClr val="002060"/>
              </a:solidFill>
              <a:latin typeface="PT Sans" panose="020B0503020203020204" pitchFamily="34" charset="0"/>
              <a:ea typeface="Verdana" panose="020B060403050404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E660FA-430A-C4EB-8EC0-10D94EB8737F}"/>
              </a:ext>
            </a:extLst>
          </p:cNvPr>
          <p:cNvGrpSpPr/>
          <p:nvPr/>
        </p:nvGrpSpPr>
        <p:grpSpPr>
          <a:xfrm>
            <a:off x="4890213" y="7599889"/>
            <a:ext cx="2787968" cy="418862"/>
            <a:chOff x="6324124" y="5765483"/>
            <a:chExt cx="2787968" cy="418862"/>
          </a:xfrm>
        </p:grpSpPr>
        <p:sp>
          <p:nvSpPr>
            <p:cNvPr id="10" name="Shape 2">
              <a:extLst>
                <a:ext uri="{FF2B5EF4-FFF2-40B4-BE49-F238E27FC236}">
                  <a16:creationId xmlns:a16="http://schemas.microsoft.com/office/drawing/2014/main" id="{91AD4900-82E6-2F1F-ADFF-2C755B9D1619}"/>
                </a:ext>
              </a:extLst>
            </p:cNvPr>
            <p:cNvSpPr/>
            <p:nvPr/>
          </p:nvSpPr>
          <p:spPr>
            <a:xfrm>
              <a:off x="6324124" y="5783342"/>
              <a:ext cx="382905" cy="382905"/>
            </a:xfrm>
            <a:prstGeom prst="roundRect">
              <a:avLst>
                <a:gd name="adj" fmla="val 23878209"/>
              </a:avLst>
            </a:prstGeom>
            <a:noFill/>
            <a:ln w="7620">
              <a:solidFill>
                <a:srgbClr val="FFFFFF"/>
              </a:solidFill>
              <a:prstDash val="solid"/>
            </a:ln>
          </p:spPr>
        </p:sp>
        <p:pic>
          <p:nvPicPr>
            <p:cNvPr id="11" name="Image 1" descr="preencoded.png">
              <a:extLst>
                <a:ext uri="{FF2B5EF4-FFF2-40B4-BE49-F238E27FC236}">
                  <a16:creationId xmlns:a16="http://schemas.microsoft.com/office/drawing/2014/main" id="{293EC47B-7F13-005D-642B-E41439C2F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1744" y="5790962"/>
              <a:ext cx="367665" cy="367665"/>
            </a:xfrm>
            <a:prstGeom prst="rect">
              <a:avLst/>
            </a:prstGeom>
          </p:spPr>
        </p:pic>
        <p:sp>
          <p:nvSpPr>
            <p:cNvPr id="12" name="Text 3">
              <a:extLst>
                <a:ext uri="{FF2B5EF4-FFF2-40B4-BE49-F238E27FC236}">
                  <a16:creationId xmlns:a16="http://schemas.microsoft.com/office/drawing/2014/main" id="{F7400276-2714-347D-F93D-85828A1174A3}"/>
                </a:ext>
              </a:extLst>
            </p:cNvPr>
            <p:cNvSpPr/>
            <p:nvPr/>
          </p:nvSpPr>
          <p:spPr>
            <a:xfrm>
              <a:off x="6826687" y="5765483"/>
              <a:ext cx="2285405" cy="4188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250"/>
                </a:lnSpc>
                <a:buNone/>
              </a:pPr>
              <a:r>
                <a:rPr lang="en-US" sz="2350" b="1" dirty="0">
                  <a:solidFill>
                    <a:srgbClr val="002060"/>
                  </a:solidFill>
                  <a:latin typeface="Russo One" panose="02000503050000020004" pitchFamily="2" charset="0"/>
                  <a:ea typeface="PT Sans Bold" pitchFamily="34" charset="-122"/>
                  <a:cs typeface="PT Sans Bold" pitchFamily="34" charset="-120"/>
                </a:rPr>
                <a:t>by Debasis Baidya</a:t>
              </a:r>
              <a:endParaRPr lang="en-US" sz="2350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453" y="0"/>
            <a:ext cx="6080947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9234" y="101721"/>
            <a:ext cx="8211026" cy="1492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IN" sz="4000" b="1" i="0" dirty="0">
                <a:solidFill>
                  <a:srgbClr val="262626"/>
                </a:solidFill>
                <a:effectLst/>
                <a:latin typeface="Russo One" panose="02000503050000020004" pitchFamily="2" charset="0"/>
              </a:rPr>
              <a:t>Building the LSTM Model </a:t>
            </a:r>
          </a:p>
          <a:p>
            <a:pPr algn="ctr"/>
            <a:r>
              <a:rPr lang="en-IN" sz="4000" b="1" i="0" dirty="0">
                <a:solidFill>
                  <a:srgbClr val="262626"/>
                </a:solidFill>
                <a:effectLst/>
                <a:latin typeface="Russo One" panose="02000503050000020004" pitchFamily="2" charset="0"/>
              </a:rPr>
              <a:t>for Time Series Forecasting</a:t>
            </a:r>
          </a:p>
          <a:p>
            <a:pPr algn="ctr"/>
            <a:br>
              <a:rPr lang="en-IN" sz="4000" b="0" i="0" dirty="0">
                <a:solidFill>
                  <a:srgbClr val="262626"/>
                </a:solidFill>
                <a:effectLst/>
                <a:latin typeface="Russo One" panose="02000503050000020004" pitchFamily="2" charset="0"/>
              </a:rPr>
            </a:br>
            <a:endParaRPr lang="en-US" sz="4000" dirty="0">
              <a:latin typeface="Russo One" panose="02000503050000020004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35833" y="2373154"/>
            <a:ext cx="4018914" cy="2611616"/>
          </a:xfrm>
          <a:prstGeom prst="roundRect">
            <a:avLst>
              <a:gd name="adj" fmla="val 16796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98009" y="2506233"/>
            <a:ext cx="35038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D4DF2"/>
                </a:solidFill>
                <a:latin typeface="Consolas" panose="020B0609020204030204" pitchFamily="49" charset="0"/>
                <a:ea typeface="Nunito Semi Bold" pitchFamily="34" charset="-122"/>
                <a:cs typeface="Nunito Semi Bold" pitchFamily="34" charset="-120"/>
              </a:rPr>
              <a:t>Data Preparation</a:t>
            </a:r>
            <a:endParaRPr lang="en-US" sz="2200" b="1" dirty="0">
              <a:solidFill>
                <a:srgbClr val="2D4DF2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98008" y="2955004"/>
            <a:ext cx="3503837" cy="1918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IN" sz="1600" dirty="0">
                <a:solidFill>
                  <a:srgbClr val="00002E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Converted 'Date' to numerical format (days since the first date).</a:t>
            </a:r>
          </a:p>
          <a:p>
            <a:pPr marL="0" indent="0" algn="ctr">
              <a:lnSpc>
                <a:spcPts val="3000"/>
              </a:lnSpc>
              <a:buNone/>
            </a:pPr>
            <a:r>
              <a:rPr lang="en-IN" sz="1600" dirty="0">
                <a:solidFill>
                  <a:srgbClr val="00002E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Selected key features for LSTM training.</a:t>
            </a:r>
            <a:endParaRPr lang="en-US" sz="16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411436" y="2373154"/>
            <a:ext cx="3981328" cy="2611616"/>
          </a:xfrm>
          <a:prstGeom prst="roundRect">
            <a:avLst>
              <a:gd name="adj" fmla="val 16796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26" name="Shape 7">
            <a:extLst>
              <a:ext uri="{FF2B5EF4-FFF2-40B4-BE49-F238E27FC236}">
                <a16:creationId xmlns:a16="http://schemas.microsoft.com/office/drawing/2014/main" id="{E854AAEC-6970-7F68-2107-DF3D0BE879D7}"/>
              </a:ext>
            </a:extLst>
          </p:cNvPr>
          <p:cNvSpPr/>
          <p:nvPr/>
        </p:nvSpPr>
        <p:spPr>
          <a:xfrm>
            <a:off x="235833" y="5246945"/>
            <a:ext cx="3981328" cy="2611616"/>
          </a:xfrm>
          <a:prstGeom prst="roundRect">
            <a:avLst>
              <a:gd name="adj" fmla="val 16796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27" name="Shape 1">
            <a:extLst>
              <a:ext uri="{FF2B5EF4-FFF2-40B4-BE49-F238E27FC236}">
                <a16:creationId xmlns:a16="http://schemas.microsoft.com/office/drawing/2014/main" id="{6F88C9FD-2E39-F47F-B1EC-BC3750C3E59C}"/>
              </a:ext>
            </a:extLst>
          </p:cNvPr>
          <p:cNvSpPr/>
          <p:nvPr/>
        </p:nvSpPr>
        <p:spPr>
          <a:xfrm>
            <a:off x="4373850" y="5246945"/>
            <a:ext cx="4018914" cy="2611616"/>
          </a:xfrm>
          <a:prstGeom prst="roundRect">
            <a:avLst>
              <a:gd name="adj" fmla="val 16796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1C4A8762-3BA4-6C93-6F29-ECCE87B1C98B}"/>
              </a:ext>
            </a:extLst>
          </p:cNvPr>
          <p:cNvSpPr/>
          <p:nvPr/>
        </p:nvSpPr>
        <p:spPr>
          <a:xfrm>
            <a:off x="4682734" y="2506233"/>
            <a:ext cx="35038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33BF"/>
                </a:solidFill>
                <a:latin typeface="Consolas" panose="020B0609020204030204" pitchFamily="49" charset="0"/>
                <a:ea typeface="Nunito Semi Bold" pitchFamily="34" charset="-122"/>
                <a:cs typeface="Nunito Semi Bold" pitchFamily="34" charset="-120"/>
              </a:rPr>
              <a:t>Selected Features</a:t>
            </a:r>
            <a:endParaRPr lang="en-US" sz="2200" b="1" dirty="0">
              <a:solidFill>
                <a:srgbClr val="DA33BF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id="{8186C7A7-C368-CB51-70DA-FF1F8B1B27EA}"/>
              </a:ext>
            </a:extLst>
          </p:cNvPr>
          <p:cNvSpPr/>
          <p:nvPr/>
        </p:nvSpPr>
        <p:spPr>
          <a:xfrm>
            <a:off x="4682733" y="2955004"/>
            <a:ext cx="3503837" cy="1918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IN" sz="1600" dirty="0">
                <a:solidFill>
                  <a:srgbClr val="00002E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Features: ['Id', 'Store', 'DayOfWeek', 'Date', 'Open', 'Promo', 'StateHoliday', 'SchoolHoliday’]</a:t>
            </a:r>
          </a:p>
          <a:p>
            <a:pPr marL="0" indent="0" algn="ctr">
              <a:lnSpc>
                <a:spcPts val="3000"/>
              </a:lnSpc>
              <a:buNone/>
            </a:pPr>
            <a:endParaRPr lang="en-IN" sz="1600" dirty="0">
              <a:solidFill>
                <a:srgbClr val="00002E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indent="0" algn="ctr">
              <a:lnSpc>
                <a:spcPts val="3000"/>
              </a:lnSpc>
              <a:buNone/>
            </a:pPr>
            <a:r>
              <a:rPr lang="en-IN" sz="1600" dirty="0">
                <a:solidFill>
                  <a:srgbClr val="00002E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Target: [‘Sales’]</a:t>
            </a:r>
            <a:endParaRPr lang="en-US" sz="16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D35872FA-8DB0-6F86-8018-3C8FB142B265}"/>
              </a:ext>
            </a:extLst>
          </p:cNvPr>
          <p:cNvSpPr/>
          <p:nvPr/>
        </p:nvSpPr>
        <p:spPr>
          <a:xfrm>
            <a:off x="488061" y="5376412"/>
            <a:ext cx="35038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33BF"/>
                </a:solidFill>
                <a:latin typeface="Consolas" panose="020B0609020204030204" pitchFamily="49" charset="0"/>
                <a:ea typeface="Nunito Semi Bold" pitchFamily="34" charset="-122"/>
                <a:cs typeface="Nunito Semi Bold" pitchFamily="34" charset="-120"/>
              </a:rPr>
              <a:t>Key Takeaways</a:t>
            </a:r>
            <a:endParaRPr lang="en-US" sz="2200" b="1" dirty="0">
              <a:solidFill>
                <a:srgbClr val="DA33BF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3EAFFF58-ADFB-73F6-1D55-7D62ADAD0D90}"/>
              </a:ext>
            </a:extLst>
          </p:cNvPr>
          <p:cNvSpPr/>
          <p:nvPr/>
        </p:nvSpPr>
        <p:spPr>
          <a:xfrm>
            <a:off x="488060" y="5825183"/>
            <a:ext cx="3503837" cy="1918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IN" sz="1600" dirty="0">
                <a:solidFill>
                  <a:srgbClr val="00002E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Date conversion is crucial for LSTM.</a:t>
            </a:r>
          </a:p>
          <a:p>
            <a:pPr marL="0" indent="0" algn="ctr">
              <a:lnSpc>
                <a:spcPts val="3000"/>
              </a:lnSpc>
              <a:buNone/>
            </a:pPr>
            <a:endParaRPr lang="en-IN" sz="1600" dirty="0">
              <a:solidFill>
                <a:srgbClr val="00002E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indent="0" algn="ctr">
              <a:lnSpc>
                <a:spcPts val="3000"/>
              </a:lnSpc>
              <a:buNone/>
            </a:pPr>
            <a:r>
              <a:rPr lang="en-IN" sz="1600" dirty="0">
                <a:solidFill>
                  <a:srgbClr val="00002E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Diverse features enhance model performance.</a:t>
            </a:r>
            <a:endParaRPr lang="en-US" sz="16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3F9BDD71-C5F7-86E2-08A2-56A8BD660B87}"/>
              </a:ext>
            </a:extLst>
          </p:cNvPr>
          <p:cNvSpPr/>
          <p:nvPr/>
        </p:nvSpPr>
        <p:spPr>
          <a:xfrm>
            <a:off x="4631390" y="5376412"/>
            <a:ext cx="35038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D4DF2"/>
                </a:solidFill>
                <a:latin typeface="Consolas" panose="020B0609020204030204" pitchFamily="49" charset="0"/>
                <a:ea typeface="Nunito Semi Bold" pitchFamily="34" charset="-122"/>
                <a:cs typeface="Nunito Semi Bold" pitchFamily="34" charset="-120"/>
              </a:rPr>
              <a:t>Conclusion</a:t>
            </a:r>
            <a:endParaRPr lang="en-US" sz="2200" b="1" dirty="0">
              <a:solidFill>
                <a:srgbClr val="2D4DF2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 3">
            <a:extLst>
              <a:ext uri="{FF2B5EF4-FFF2-40B4-BE49-F238E27FC236}">
                <a16:creationId xmlns:a16="http://schemas.microsoft.com/office/drawing/2014/main" id="{C3FE1A38-6416-88FB-77C0-53B4BA4AA319}"/>
              </a:ext>
            </a:extLst>
          </p:cNvPr>
          <p:cNvSpPr/>
          <p:nvPr/>
        </p:nvSpPr>
        <p:spPr>
          <a:xfrm>
            <a:off x="4631389" y="5825183"/>
            <a:ext cx="3503837" cy="1918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IN" sz="1600" dirty="0">
                <a:solidFill>
                  <a:srgbClr val="00002E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Features: ['Id', 'Store', 'DayOfWeek', 'Date', 'Open', 'Promo', 'StateHoliday', 'SchoolHoliday’]</a:t>
            </a:r>
          </a:p>
          <a:p>
            <a:pPr marL="0" indent="0" algn="ctr">
              <a:lnSpc>
                <a:spcPts val="3000"/>
              </a:lnSpc>
              <a:buNone/>
            </a:pPr>
            <a:endParaRPr lang="en-IN" sz="1600" dirty="0">
              <a:solidFill>
                <a:srgbClr val="00002E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indent="0" algn="ctr">
              <a:lnSpc>
                <a:spcPts val="3000"/>
              </a:lnSpc>
              <a:buNone/>
            </a:pPr>
            <a:r>
              <a:rPr lang="en-IN" sz="1600" dirty="0">
                <a:solidFill>
                  <a:srgbClr val="00002E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Target: [‘Sales’]</a:t>
            </a:r>
            <a:endParaRPr lang="en-US" sz="16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3C1A7F0-599F-E133-3E65-9F7F2CE85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061" y="604580"/>
            <a:ext cx="5817105" cy="3803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18168FC-FAC3-9BB9-705E-9DEC71CBB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0303" y="4889859"/>
            <a:ext cx="5817104" cy="167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631" y="0"/>
            <a:ext cx="6150769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3984" y="11399"/>
            <a:ext cx="8797893" cy="1108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IN" sz="4000" b="1" i="0" dirty="0">
                <a:solidFill>
                  <a:srgbClr val="262626"/>
                </a:solidFill>
                <a:effectLst/>
                <a:latin typeface="Russo One" panose="02000503050000020004" pitchFamily="2" charset="0"/>
              </a:rPr>
              <a:t>Data Scaling for Better</a:t>
            </a:r>
          </a:p>
          <a:p>
            <a:pPr algn="ctr"/>
            <a:r>
              <a:rPr lang="en-IN" sz="4000" b="1" i="0" dirty="0">
                <a:solidFill>
                  <a:srgbClr val="262626"/>
                </a:solidFill>
                <a:effectLst/>
                <a:latin typeface="Russo One" panose="02000503050000020004" pitchFamily="2" charset="0"/>
              </a:rPr>
              <a:t>LSTM Performance</a:t>
            </a:r>
          </a:p>
        </p:txBody>
      </p:sp>
      <p:sp>
        <p:nvSpPr>
          <p:cNvPr id="4" name="Shape 1"/>
          <p:cNvSpPr/>
          <p:nvPr/>
        </p:nvSpPr>
        <p:spPr>
          <a:xfrm>
            <a:off x="834628" y="1344335"/>
            <a:ext cx="7474744" cy="909518"/>
          </a:xfrm>
          <a:prstGeom prst="roundRect">
            <a:avLst>
              <a:gd name="adj" fmla="val 25567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1004887" y="1514594"/>
            <a:ext cx="1823799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3554F2"/>
                </a:solidFill>
                <a:latin typeface="Black Ops One" panose="020B0604020202020204" charset="0"/>
                <a:ea typeface="Lato Black" panose="020F0502020204030203" pitchFamily="34" charset="0"/>
                <a:cs typeface="Lato Black" panose="020F0502020204030203" pitchFamily="34" charset="0"/>
              </a:rPr>
              <a:t>Purpose of Scaling</a:t>
            </a:r>
          </a:p>
        </p:txBody>
      </p:sp>
      <p:sp>
        <p:nvSpPr>
          <p:cNvPr id="6" name="Text 3"/>
          <p:cNvSpPr/>
          <p:nvPr/>
        </p:nvSpPr>
        <p:spPr>
          <a:xfrm>
            <a:off x="1004887" y="1835587"/>
            <a:ext cx="713422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IN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Scaled numerical features and target variable to a range of -1 to 1 using MinMaxScaler.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834628" y="2408873"/>
            <a:ext cx="7474744" cy="909518"/>
          </a:xfrm>
          <a:prstGeom prst="roundRect">
            <a:avLst>
              <a:gd name="adj" fmla="val 25567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04887" y="2579132"/>
            <a:ext cx="1823799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37A3E8"/>
                </a:solidFill>
                <a:latin typeface="Black Ops One" panose="020B0604020202020204" charset="0"/>
                <a:ea typeface="Lato Black" panose="020F0502020204030203" pitchFamily="34" charset="0"/>
                <a:cs typeface="Lato Black" panose="020F0502020204030203" pitchFamily="34" charset="0"/>
              </a:rPr>
              <a:t>Scaling Process</a:t>
            </a:r>
          </a:p>
        </p:txBody>
      </p:sp>
      <p:sp>
        <p:nvSpPr>
          <p:cNvPr id="9" name="Text 6"/>
          <p:cNvSpPr/>
          <p:nvPr/>
        </p:nvSpPr>
        <p:spPr>
          <a:xfrm>
            <a:off x="1004887" y="2900124"/>
            <a:ext cx="713422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Created two MinMaxScaler objects: </a:t>
            </a:r>
            <a:r>
              <a:rPr lang="en-IN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scaler_X: For numerical features. I </a:t>
            </a:r>
            <a:r>
              <a:rPr lang="es-E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scaler_y: For target variable (y).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834628" y="3473410"/>
            <a:ext cx="7474744" cy="909518"/>
          </a:xfrm>
          <a:prstGeom prst="roundRect">
            <a:avLst>
              <a:gd name="adj" fmla="val 25567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04887" y="3568100"/>
            <a:ext cx="3911358" cy="267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IN" b="0" i="0" dirty="0">
                <a:solidFill>
                  <a:srgbClr val="E676D4"/>
                </a:solidFill>
                <a:effectLst/>
                <a:latin typeface="Black Ops One" panose="020B0604020202020204" charset="0"/>
                <a:ea typeface="Lato Black" panose="020F0502020204030203" pitchFamily="34" charset="0"/>
                <a:cs typeface="Lato Black" panose="020F0502020204030203" pitchFamily="34" charset="0"/>
              </a:rPr>
              <a:t>Applied Scaling to Numerical Columns</a:t>
            </a:r>
            <a:endParaRPr lang="en-US" dirty="0">
              <a:solidFill>
                <a:srgbClr val="E676D4"/>
              </a:solidFill>
              <a:latin typeface="Black Ops One" panose="020B060402020202020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04887" y="3835566"/>
            <a:ext cx="7134225" cy="480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IN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Id, Store, DayOfWeek, Open, Promo, StateHoliday, SchoolHoliday.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IN" sz="1200" dirty="0"/>
              <a:t>Excluded the Date column from scaling.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834628" y="4537948"/>
            <a:ext cx="7474744" cy="909518"/>
          </a:xfrm>
          <a:prstGeom prst="roundRect">
            <a:avLst>
              <a:gd name="adj" fmla="val 25567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04887" y="4708209"/>
            <a:ext cx="3029231" cy="228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7085F7"/>
                </a:solidFill>
                <a:latin typeface="Black Ops One" panose="020B0604020202020204" charset="0"/>
                <a:ea typeface="Lato Black" panose="020F0502020204030203" pitchFamily="34" charset="0"/>
                <a:cs typeface="Lato Black" panose="020F0502020204030203" pitchFamily="34" charset="0"/>
              </a:rPr>
              <a:t>Reshaped Scaled Input Data</a:t>
            </a:r>
          </a:p>
        </p:txBody>
      </p:sp>
      <p:sp>
        <p:nvSpPr>
          <p:cNvPr id="15" name="Text 12"/>
          <p:cNvSpPr/>
          <p:nvPr/>
        </p:nvSpPr>
        <p:spPr>
          <a:xfrm>
            <a:off x="1004887" y="5029200"/>
            <a:ext cx="713422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IN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Reshaped scaled input data (X_scaled) to the format required by LSTM: (samples, timesteps, features)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834628" y="5602486"/>
            <a:ext cx="7474744" cy="909518"/>
          </a:xfrm>
          <a:prstGeom prst="roundRect">
            <a:avLst>
              <a:gd name="adj" fmla="val 25567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04887" y="5708197"/>
            <a:ext cx="1823799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2A9EE6"/>
                </a:solidFill>
                <a:latin typeface="Black Ops One" panose="020B0604020202020204" charset="0"/>
                <a:ea typeface="Lato Black" panose="020F0502020204030203" pitchFamily="34" charset="0"/>
                <a:cs typeface="Lato Black" panose="020F0502020204030203" pitchFamily="34" charset="0"/>
              </a:rPr>
              <a:t>Outcome</a:t>
            </a:r>
          </a:p>
        </p:txBody>
      </p:sp>
      <p:sp>
        <p:nvSpPr>
          <p:cNvPr id="18" name="Text 15"/>
          <p:cNvSpPr/>
          <p:nvPr/>
        </p:nvSpPr>
        <p:spPr>
          <a:xfrm>
            <a:off x="1004887" y="5953884"/>
            <a:ext cx="7134225" cy="473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IN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Numerical features and target variable successfully scaled to -1 to 1.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IN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Input data reshaped for LSTM training.</a:t>
            </a:r>
          </a:p>
        </p:txBody>
      </p:sp>
      <p:sp>
        <p:nvSpPr>
          <p:cNvPr id="19" name="Shape 16"/>
          <p:cNvSpPr/>
          <p:nvPr/>
        </p:nvSpPr>
        <p:spPr>
          <a:xfrm>
            <a:off x="834628" y="6667024"/>
            <a:ext cx="7474744" cy="909518"/>
          </a:xfrm>
          <a:prstGeom prst="roundRect">
            <a:avLst>
              <a:gd name="adj" fmla="val 25567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1004887" y="6740461"/>
            <a:ext cx="1823799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E676D4"/>
                </a:solidFill>
                <a:latin typeface="Black Ops One" panose="020B0604020202020204" charset="0"/>
                <a:ea typeface="Lato Black" panose="020F0502020204030203" pitchFamily="34" charset="0"/>
                <a:cs typeface="Lato Black" panose="020F0502020204030203" pitchFamily="34" charset="0"/>
              </a:rPr>
              <a:t>Conclusion</a:t>
            </a:r>
          </a:p>
        </p:txBody>
      </p:sp>
      <p:sp>
        <p:nvSpPr>
          <p:cNvPr id="21" name="Text 18"/>
          <p:cNvSpPr/>
          <p:nvPr/>
        </p:nvSpPr>
        <p:spPr>
          <a:xfrm>
            <a:off x="1004887" y="7029180"/>
            <a:ext cx="7134225" cy="515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IN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Scaling improves stability and efficiency of LSTM training.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IN" sz="1200" dirty="0"/>
              <a:t>Ensures all features and target variables are on the same scale, enhancing the model's learning process.</a:t>
            </a:r>
            <a:endParaRPr lang="en-US" sz="12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5EF5A94-D956-8CD3-230D-2B2F65AB5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689" y="1848708"/>
            <a:ext cx="6150769" cy="375377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269" y="0"/>
            <a:ext cx="6587131" cy="82296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228F97C-F3F4-37D8-B9AB-6362B0A789D4}"/>
              </a:ext>
            </a:extLst>
          </p:cNvPr>
          <p:cNvGrpSpPr/>
          <p:nvPr/>
        </p:nvGrpSpPr>
        <p:grpSpPr>
          <a:xfrm>
            <a:off x="285155" y="5667862"/>
            <a:ext cx="7520264" cy="1097279"/>
            <a:chOff x="1394555" y="1920270"/>
            <a:chExt cx="4701445" cy="914400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6739D67-489D-D059-90F9-4782A5F6F264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3E3C56B-F515-1432-59BC-6E67B0BBD630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25" name="Right Triangle 24">
              <a:extLst>
                <a:ext uri="{FF2B5EF4-FFF2-40B4-BE49-F238E27FC236}">
                  <a16:creationId xmlns:a16="http://schemas.microsoft.com/office/drawing/2014/main" id="{4C05E52C-2466-632A-763A-17AB9208F456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4062235-748D-CE0C-1BFA-BDEDC16E9C81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/>
              <a:r>
                <a:rPr lang="en-US" sz="1440" dirty="0">
                  <a:solidFill>
                    <a:srgbClr val="FFFFFF"/>
                  </a:solidFill>
                  <a:latin typeface="Roboto" panose="020F0502020204030204"/>
                  <a:ea typeface="Roboto"/>
                </a:rPr>
                <a:t>STEP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648B9A-A39F-ECC7-0DE3-3C5A0BBA5CC2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/>
              <a:r>
                <a:rPr lang="en-US" sz="2400" dirty="0">
                  <a:solidFill>
                    <a:srgbClr val="FFFFFF"/>
                  </a:solidFill>
                  <a:latin typeface="Roboto" panose="020F0502020204030204"/>
                  <a:ea typeface="Roboto"/>
                </a:rPr>
                <a:t>05</a:t>
              </a:r>
            </a:p>
          </p:txBody>
        </p:sp>
        <p:sp>
          <p:nvSpPr>
            <p:cNvPr id="28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70CCE4A8-1DA9-2A30-9B79-9B77CCD64DB8}"/>
                </a:ext>
              </a:extLst>
            </p:cNvPr>
            <p:cNvSpPr txBox="1"/>
            <p:nvPr/>
          </p:nvSpPr>
          <p:spPr>
            <a:xfrm flipH="1">
              <a:off x="2838635" y="2159153"/>
              <a:ext cx="3170728" cy="64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>
              <a:defPPr>
                <a:defRPr lang="en-US"/>
              </a:defPPr>
              <a:lvl1pPr defTabSz="1097280">
                <a:lnSpc>
                  <a:spcPct val="120000"/>
                </a:lnSpc>
                <a:defRPr sz="140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defRPr>
              </a:lvl1pPr>
            </a:lstStyle>
            <a:p>
              <a:r>
                <a:rPr lang="en-IN" sz="1200" b="1" dirty="0"/>
                <a:t>LSTM Layer 1: </a:t>
              </a:r>
              <a:r>
                <a:rPr lang="en-IN" sz="1200" dirty="0"/>
                <a:t>(None, 1, 64) </a:t>
              </a:r>
              <a:r>
                <a:rPr lang="en-IN" sz="1200" b="1" dirty="0"/>
                <a:t>| Params: </a:t>
              </a:r>
              <a:r>
                <a:rPr lang="en-IN" sz="1200" dirty="0"/>
                <a:t>18K | </a:t>
              </a:r>
              <a:r>
                <a:rPr lang="en-IN" sz="1200" b="1" dirty="0"/>
                <a:t>Dropout 1: </a:t>
              </a:r>
              <a:r>
                <a:rPr lang="en-IN" sz="1200" dirty="0"/>
                <a:t>(None, 1, 64)</a:t>
              </a:r>
              <a:endParaRPr lang="en-IN" sz="1200" b="1" dirty="0"/>
            </a:p>
            <a:p>
              <a:r>
                <a:rPr lang="en-IN" sz="1200" b="1" dirty="0"/>
                <a:t>LSTM Layer 2: </a:t>
              </a:r>
              <a:r>
                <a:rPr lang="en-IN" sz="1200" dirty="0"/>
                <a:t>(None, 64) </a:t>
              </a:r>
              <a:r>
                <a:rPr lang="en-IN" sz="1200" b="1" dirty="0"/>
                <a:t>| Params: </a:t>
              </a:r>
              <a:r>
                <a:rPr lang="en-IN" sz="1200" dirty="0"/>
                <a:t>33K | </a:t>
              </a:r>
              <a:r>
                <a:rPr lang="en-IN" sz="1200" b="1" dirty="0"/>
                <a:t>Dropout 2: </a:t>
              </a:r>
              <a:r>
                <a:rPr lang="en-IN" sz="1200" dirty="0"/>
                <a:t>(None, 64) </a:t>
              </a:r>
            </a:p>
            <a:p>
              <a:r>
                <a:rPr lang="en-IN" sz="1200" b="1" dirty="0"/>
                <a:t>Dense Layer: </a:t>
              </a:r>
              <a:r>
                <a:rPr lang="en-IN" sz="1200" dirty="0"/>
                <a:t>(None, 1) </a:t>
              </a:r>
              <a:r>
                <a:rPr lang="en-IN" sz="1200" b="1" dirty="0"/>
                <a:t>| Params: </a:t>
              </a:r>
              <a:r>
                <a:rPr lang="en-IN" sz="1200" dirty="0"/>
                <a:t>65 | </a:t>
              </a:r>
              <a:r>
                <a:rPr lang="en-IN" sz="1200" b="1" dirty="0"/>
                <a:t>Total Parameters: </a:t>
              </a:r>
              <a:r>
                <a:rPr lang="en-IN" sz="1200" dirty="0"/>
                <a:t>52K</a:t>
              </a:r>
            </a:p>
          </p:txBody>
        </p:sp>
        <p:sp>
          <p:nvSpPr>
            <p:cNvPr id="29" name=".01">
              <a:extLst>
                <a:ext uri="{FF2B5EF4-FFF2-40B4-BE49-F238E27FC236}">
                  <a16:creationId xmlns:a16="http://schemas.microsoft.com/office/drawing/2014/main" id="{59CA795C-6267-7D11-0F5C-CE6F10721462}"/>
                </a:ext>
              </a:extLst>
            </p:cNvPr>
            <p:cNvSpPr txBox="1"/>
            <p:nvPr/>
          </p:nvSpPr>
          <p:spPr>
            <a:xfrm flipH="1">
              <a:off x="2838635" y="1956956"/>
              <a:ext cx="2827717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defTabSz="1097280"/>
              <a:r>
                <a:rPr lang="en-US" sz="16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Model Summary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3565CD-C03F-E847-9A27-14502D12D297}"/>
              </a:ext>
            </a:extLst>
          </p:cNvPr>
          <p:cNvGrpSpPr/>
          <p:nvPr/>
        </p:nvGrpSpPr>
        <p:grpSpPr>
          <a:xfrm>
            <a:off x="281855" y="4581188"/>
            <a:ext cx="7520264" cy="1097280"/>
            <a:chOff x="1394555" y="1920270"/>
            <a:chExt cx="4701445" cy="914400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2B8C2BF-B3E1-51B1-4768-E2AFEF13727C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69E19B3-77F0-4217-1D26-B1AC537B919D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33" name="Right Triangle 32">
              <a:extLst>
                <a:ext uri="{FF2B5EF4-FFF2-40B4-BE49-F238E27FC236}">
                  <a16:creationId xmlns:a16="http://schemas.microsoft.com/office/drawing/2014/main" id="{08DAF749-0849-B3D7-2AEE-C789313B4156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9AB621-CDBC-3487-773B-2E2770F99D79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/>
              <a:r>
                <a:rPr lang="en-US" sz="1440" dirty="0">
                  <a:solidFill>
                    <a:srgbClr val="FFFFFF"/>
                  </a:solidFill>
                  <a:latin typeface="Roboto" panose="020F0502020204030204"/>
                  <a:ea typeface="Roboto"/>
                </a:rPr>
                <a:t>STEP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66870C-B59E-FFA6-31FA-C554861ED3BF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/>
              <a:r>
                <a:rPr lang="en-US" sz="2400" dirty="0">
                  <a:solidFill>
                    <a:srgbClr val="FFFFFF"/>
                  </a:solidFill>
                  <a:latin typeface="Roboto" panose="020F0502020204030204"/>
                  <a:ea typeface="Roboto"/>
                </a:rPr>
                <a:t>04</a:t>
              </a:r>
            </a:p>
          </p:txBody>
        </p:sp>
        <p:sp>
          <p:nvSpPr>
            <p:cNvPr id="36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1B3A0BAB-8F8B-FF52-CBE6-E14EF062516C}"/>
                </a:ext>
              </a:extLst>
            </p:cNvPr>
            <p:cNvSpPr txBox="1"/>
            <p:nvPr/>
          </p:nvSpPr>
          <p:spPr>
            <a:xfrm flipH="1">
              <a:off x="2832832" y="2294464"/>
              <a:ext cx="3170728" cy="5180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marL="285750" indent="-285750" defTabSz="1097280">
                <a:lnSpc>
                  <a:spcPct val="120000"/>
                </a:lnSpc>
                <a:buFont typeface="Wingdings" panose="05000000000000000000" pitchFamily="2" charset="2"/>
                <a:buChar char="q"/>
                <a:defRPr/>
              </a:pPr>
              <a:r>
                <a:rPr lang="en-IN" sz="1400" b="1" dirty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rPr>
                <a:t>Optimizer: </a:t>
              </a:r>
              <a:r>
                <a:rPr lang="en-IN" sz="1400" dirty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rPr>
                <a:t>Adam for efficient training.</a:t>
              </a:r>
            </a:p>
            <a:p>
              <a:pPr marL="285750" indent="-285750" defTabSz="1097280">
                <a:lnSpc>
                  <a:spcPct val="120000"/>
                </a:lnSpc>
                <a:buFont typeface="Wingdings" panose="05000000000000000000" pitchFamily="2" charset="2"/>
                <a:buChar char="q"/>
                <a:defRPr/>
              </a:pPr>
              <a:r>
                <a:rPr lang="en-IN" sz="1400" b="1" dirty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rPr>
                <a:t>Loss Function: </a:t>
              </a:r>
              <a:r>
                <a:rPr lang="en-IN" sz="1400" dirty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rPr>
                <a:t>Mean Squared Error (MSE) for regression.</a:t>
              </a:r>
              <a:endParaRPr lang="en-US" sz="1400" dirty="0">
                <a:solidFill>
                  <a:srgbClr val="E7E6E6">
                    <a:lumMod val="50000"/>
                  </a:srgbClr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37" name=".01">
              <a:extLst>
                <a:ext uri="{FF2B5EF4-FFF2-40B4-BE49-F238E27FC236}">
                  <a16:creationId xmlns:a16="http://schemas.microsoft.com/office/drawing/2014/main" id="{0D12C0D8-D60C-835A-572F-FA1642776C6F}"/>
                </a:ext>
              </a:extLst>
            </p:cNvPr>
            <p:cNvSpPr txBox="1"/>
            <p:nvPr/>
          </p:nvSpPr>
          <p:spPr>
            <a:xfrm flipH="1">
              <a:off x="2832834" y="2031221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defTabSz="1097280"/>
              <a:r>
                <a:rPr lang="en-US" sz="16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Model Compilation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B193231-820E-B96A-526B-CFF0C1CB590C}"/>
              </a:ext>
            </a:extLst>
          </p:cNvPr>
          <p:cNvGrpSpPr/>
          <p:nvPr/>
        </p:nvGrpSpPr>
        <p:grpSpPr>
          <a:xfrm>
            <a:off x="285155" y="3494511"/>
            <a:ext cx="7520264" cy="1097280"/>
            <a:chOff x="1394555" y="1920270"/>
            <a:chExt cx="4701445" cy="914400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4D7373C-BCCE-6B4A-B025-9737D00BBED5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D819BC5-A0A6-6D4E-E7A9-18153810DCC0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41" name="Right Triangle 40">
              <a:extLst>
                <a:ext uri="{FF2B5EF4-FFF2-40B4-BE49-F238E27FC236}">
                  <a16:creationId xmlns:a16="http://schemas.microsoft.com/office/drawing/2014/main" id="{C883E263-3DFD-370D-C1C9-429CFD0F2339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BECBD79-E07C-5B98-FD36-A3BEB885E531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/>
              <a:r>
                <a:rPr lang="en-US" sz="1440" dirty="0">
                  <a:solidFill>
                    <a:srgbClr val="FFFFFF"/>
                  </a:solidFill>
                  <a:latin typeface="Roboto" panose="020F0502020204030204"/>
                  <a:ea typeface="Roboto"/>
                </a:rPr>
                <a:t>STEP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06667B-6B9F-28D5-7F8B-8FE715B2E7FB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/>
              <a:r>
                <a:rPr lang="en-US" sz="2400" dirty="0">
                  <a:solidFill>
                    <a:srgbClr val="FFFFFF"/>
                  </a:solidFill>
                  <a:latin typeface="Roboto" panose="020F0502020204030204"/>
                  <a:ea typeface="Roboto"/>
                </a:rPr>
                <a:t>03</a:t>
              </a:r>
            </a:p>
          </p:txBody>
        </p:sp>
        <p:sp>
          <p:nvSpPr>
            <p:cNvPr id="44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5756827B-FFB7-62DA-771B-2A4B71D29E91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302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defTabSz="1097280">
                <a:lnSpc>
                  <a:spcPct val="120000"/>
                </a:lnSpc>
                <a:defRPr/>
              </a:pPr>
              <a:r>
                <a:rPr lang="en-IN" sz="1400" b="1" dirty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rPr>
                <a:t>Dense layer </a:t>
              </a:r>
              <a:r>
                <a:rPr lang="en-IN" sz="1400" dirty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rPr>
                <a:t>with </a:t>
              </a:r>
              <a:r>
                <a:rPr lang="en-IN" sz="1400" b="1" dirty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rPr>
                <a:t>linear activation </a:t>
              </a:r>
              <a:r>
                <a:rPr lang="en-IN" sz="1400" dirty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rPr>
                <a:t>for regression tasks.</a:t>
              </a:r>
              <a:endParaRPr lang="en-US" sz="1400" dirty="0">
                <a:solidFill>
                  <a:srgbClr val="E7E6E6">
                    <a:lumMod val="50000"/>
                  </a:srgbClr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45" name=".01">
              <a:extLst>
                <a:ext uri="{FF2B5EF4-FFF2-40B4-BE49-F238E27FC236}">
                  <a16:creationId xmlns:a16="http://schemas.microsoft.com/office/drawing/2014/main" id="{1E93A925-81E3-0C9F-F6E3-BB07AA5064C7}"/>
                </a:ext>
              </a:extLst>
            </p:cNvPr>
            <p:cNvSpPr txBox="1"/>
            <p:nvPr/>
          </p:nvSpPr>
          <p:spPr>
            <a:xfrm flipH="1">
              <a:off x="2832834" y="2031220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defTabSz="1097280"/>
              <a:r>
                <a:rPr lang="en-US" sz="16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Output Layer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5CC0EB-989D-0C35-B02F-3BEC3E36ED1E}"/>
              </a:ext>
            </a:extLst>
          </p:cNvPr>
          <p:cNvGrpSpPr/>
          <p:nvPr/>
        </p:nvGrpSpPr>
        <p:grpSpPr>
          <a:xfrm>
            <a:off x="285155" y="2407833"/>
            <a:ext cx="7520264" cy="1097280"/>
            <a:chOff x="1394555" y="1920272"/>
            <a:chExt cx="4701445" cy="914401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F064808-5BD7-8097-B5DA-A15FD760E3B0}"/>
                </a:ext>
              </a:extLst>
            </p:cNvPr>
            <p:cNvSpPr/>
            <p:nvPr/>
          </p:nvSpPr>
          <p:spPr>
            <a:xfrm>
              <a:off x="1524000" y="1920272"/>
              <a:ext cx="4572000" cy="9144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EC00812-B6A5-0979-BA47-0AF20D778990}"/>
                </a:ext>
              </a:extLst>
            </p:cNvPr>
            <p:cNvSpPr/>
            <p:nvPr/>
          </p:nvSpPr>
          <p:spPr>
            <a:xfrm rot="16200000" flipV="1">
              <a:off x="1648889" y="1848818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49" name="Right Triangle 48">
              <a:extLst>
                <a:ext uri="{FF2B5EF4-FFF2-40B4-BE49-F238E27FC236}">
                  <a16:creationId xmlns:a16="http://schemas.microsoft.com/office/drawing/2014/main" id="{0DEB7029-9730-FFF8-68BB-674255AB4985}"/>
                </a:ext>
              </a:extLst>
            </p:cNvPr>
            <p:cNvSpPr/>
            <p:nvPr/>
          </p:nvSpPr>
          <p:spPr>
            <a:xfrm flipH="1" flipV="1">
              <a:off x="1394555" y="2651791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5DC42E9-3856-ECFA-FEB4-3F3EB940BB67}"/>
                </a:ext>
              </a:extLst>
            </p:cNvPr>
            <p:cNvSpPr txBox="1"/>
            <p:nvPr/>
          </p:nvSpPr>
          <p:spPr>
            <a:xfrm>
              <a:off x="1416222" y="2238971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/>
              <a:r>
                <a:rPr lang="en-US" sz="1440" dirty="0">
                  <a:solidFill>
                    <a:srgbClr val="FFFFFF"/>
                  </a:solidFill>
                  <a:latin typeface="Roboto" panose="020F0502020204030204"/>
                  <a:ea typeface="Roboto"/>
                </a:rPr>
                <a:t>STEP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FF08D2-3D16-B370-8A39-FD39DAF346A9}"/>
                </a:ext>
              </a:extLst>
            </p:cNvPr>
            <p:cNvSpPr txBox="1"/>
            <p:nvPr/>
          </p:nvSpPr>
          <p:spPr>
            <a:xfrm>
              <a:off x="1872713" y="2177415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/>
              <a:r>
                <a:rPr lang="en-US" sz="2400" dirty="0">
                  <a:solidFill>
                    <a:srgbClr val="FFFFFF"/>
                  </a:solidFill>
                  <a:latin typeface="Roboto" panose="020F0502020204030204"/>
                  <a:ea typeface="Roboto"/>
                </a:rPr>
                <a:t>02</a:t>
              </a:r>
            </a:p>
          </p:txBody>
        </p:sp>
        <p:sp>
          <p:nvSpPr>
            <p:cNvPr id="52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8D859F94-2FCF-CCE7-387C-2B3B0C7A647D}"/>
                </a:ext>
              </a:extLst>
            </p:cNvPr>
            <p:cNvSpPr txBox="1"/>
            <p:nvPr/>
          </p:nvSpPr>
          <p:spPr>
            <a:xfrm flipH="1">
              <a:off x="2832832" y="2158288"/>
              <a:ext cx="1692329" cy="6377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defTabSz="1097280">
                <a:lnSpc>
                  <a:spcPct val="120000"/>
                </a:lnSpc>
                <a:defRPr/>
              </a:pPr>
              <a:r>
                <a:rPr lang="en-US" sz="1400" b="1" dirty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rPr>
                <a:t>First LSTM Layer:</a:t>
              </a:r>
            </a:p>
            <a:p>
              <a:pPr marL="228600" indent="-228600" defTabSz="1097280">
                <a:lnSpc>
                  <a:spcPct val="120000"/>
                </a:lnSpc>
                <a:buFont typeface="Wingdings" panose="05000000000000000000" pitchFamily="2" charset="2"/>
                <a:buChar char="q"/>
                <a:defRPr/>
              </a:pPr>
              <a:r>
                <a:rPr lang="en-IN" sz="1080" dirty="0">
                  <a:solidFill>
                    <a:srgbClr val="E7E6E6">
                      <a:lumMod val="50000"/>
                    </a:srgbClr>
                  </a:solidFill>
                  <a:latin typeface="Roboto" panose="020F0502020204030204"/>
                  <a:ea typeface="Roboto"/>
                </a:rPr>
                <a:t>64 units</a:t>
              </a:r>
            </a:p>
            <a:p>
              <a:pPr marL="228600" indent="-228600" defTabSz="1097280">
                <a:lnSpc>
                  <a:spcPct val="120000"/>
                </a:lnSpc>
                <a:buFont typeface="Wingdings" panose="05000000000000000000" pitchFamily="2" charset="2"/>
                <a:buChar char="q"/>
                <a:defRPr/>
              </a:pPr>
              <a:r>
                <a:rPr lang="en-IN" sz="1080" dirty="0">
                  <a:solidFill>
                    <a:srgbClr val="E7E6E6">
                      <a:lumMod val="50000"/>
                    </a:srgbClr>
                  </a:solidFill>
                  <a:latin typeface="Roboto" panose="020F0502020204030204"/>
                  <a:ea typeface="Roboto"/>
                </a:rPr>
                <a:t>Dropout (30%) to mitigate overfitting.</a:t>
              </a:r>
              <a:endParaRPr lang="en-US" sz="1080" dirty="0">
                <a:solidFill>
                  <a:srgbClr val="E7E6E6">
                    <a:lumMod val="50000"/>
                  </a:srgbClr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53" name=".01">
              <a:extLst>
                <a:ext uri="{FF2B5EF4-FFF2-40B4-BE49-F238E27FC236}">
                  <a16:creationId xmlns:a16="http://schemas.microsoft.com/office/drawing/2014/main" id="{00534151-A271-47C9-0EE2-C46B2C67013E}"/>
                </a:ext>
              </a:extLst>
            </p:cNvPr>
            <p:cNvSpPr txBox="1"/>
            <p:nvPr/>
          </p:nvSpPr>
          <p:spPr>
            <a:xfrm flipH="1">
              <a:off x="2832834" y="1986394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defTabSz="1097280"/>
              <a:r>
                <a:rPr lang="en-US" sz="16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Layer Implementation</a:t>
              </a:r>
            </a:p>
          </p:txBody>
        </p:sp>
        <p:sp>
          <p:nvSpPr>
            <p:cNvPr id="79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0FBE119B-5D7E-42FE-E37C-BC60D66A0348}"/>
                </a:ext>
              </a:extLst>
            </p:cNvPr>
            <p:cNvSpPr txBox="1"/>
            <p:nvPr/>
          </p:nvSpPr>
          <p:spPr>
            <a:xfrm flipH="1">
              <a:off x="4530953" y="2159854"/>
              <a:ext cx="1545663" cy="6377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defTabSz="1097280">
                <a:lnSpc>
                  <a:spcPct val="120000"/>
                </a:lnSpc>
                <a:defRPr/>
              </a:pPr>
              <a:r>
                <a:rPr lang="en-US" sz="1400" b="1" dirty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rPr>
                <a:t>Second LSTM Layer:</a:t>
              </a:r>
            </a:p>
            <a:p>
              <a:pPr marL="171450" indent="-171450" defTabSz="1097280">
                <a:lnSpc>
                  <a:spcPct val="120000"/>
                </a:lnSpc>
                <a:buFont typeface="Wingdings" panose="05000000000000000000" pitchFamily="2" charset="2"/>
                <a:buChar char="q"/>
                <a:defRPr/>
              </a:pPr>
              <a:r>
                <a:rPr lang="en-IN" sz="1080" dirty="0">
                  <a:solidFill>
                    <a:srgbClr val="E7E6E6">
                      <a:lumMod val="50000"/>
                    </a:srgbClr>
                  </a:solidFill>
                  <a:latin typeface="Roboto" panose="020F0502020204030204"/>
                  <a:ea typeface="Roboto"/>
                </a:rPr>
                <a:t>64 units</a:t>
              </a:r>
            </a:p>
            <a:p>
              <a:pPr marL="171450" indent="-171450" defTabSz="1097280">
                <a:lnSpc>
                  <a:spcPct val="120000"/>
                </a:lnSpc>
                <a:buFont typeface="Wingdings" panose="05000000000000000000" pitchFamily="2" charset="2"/>
                <a:buChar char="q"/>
                <a:defRPr/>
              </a:pPr>
              <a:r>
                <a:rPr lang="en-IN" sz="1080" dirty="0">
                  <a:solidFill>
                    <a:srgbClr val="E7E6E6">
                      <a:lumMod val="50000"/>
                    </a:srgbClr>
                  </a:solidFill>
                  <a:latin typeface="Roboto" panose="020F0502020204030204"/>
                  <a:ea typeface="Roboto"/>
                </a:rPr>
                <a:t>Dropout (30%)</a:t>
              </a:r>
              <a:endParaRPr lang="en-US" sz="1080" dirty="0">
                <a:solidFill>
                  <a:srgbClr val="E7E6E6">
                    <a:lumMod val="50000"/>
                  </a:srgbClr>
                </a:solidFill>
                <a:latin typeface="Roboto" panose="020F0502020204030204"/>
                <a:ea typeface="Roboto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FBE8E85-473C-A589-3B39-9283FDCB1FF2}"/>
              </a:ext>
            </a:extLst>
          </p:cNvPr>
          <p:cNvGrpSpPr/>
          <p:nvPr/>
        </p:nvGrpSpPr>
        <p:grpSpPr>
          <a:xfrm>
            <a:off x="285155" y="1321157"/>
            <a:ext cx="7520264" cy="1097280"/>
            <a:chOff x="1394555" y="1920270"/>
            <a:chExt cx="4701445" cy="914400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F11AABB-D680-0A82-1443-16AA2110505A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F8D42AC-F86E-23BD-BF52-B39C37D9C453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57" name="Right Triangle 56">
              <a:extLst>
                <a:ext uri="{FF2B5EF4-FFF2-40B4-BE49-F238E27FC236}">
                  <a16:creationId xmlns:a16="http://schemas.microsoft.com/office/drawing/2014/main" id="{BC800B37-8759-403D-7325-9AC80B6070FE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4050AE-54E1-338D-0B96-7172EAED2EFA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/>
              <a:r>
                <a:rPr lang="en-US" sz="1440" dirty="0">
                  <a:solidFill>
                    <a:srgbClr val="FFFFFF"/>
                  </a:solidFill>
                  <a:latin typeface="Roboto" panose="020F0502020204030204"/>
                  <a:ea typeface="Roboto"/>
                </a:rPr>
                <a:t>STEP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0415386-BDBF-4C66-6433-42E07DACB124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/>
              <a:r>
                <a:rPr lang="en-US" sz="2400" dirty="0">
                  <a:solidFill>
                    <a:srgbClr val="FFFFFF"/>
                  </a:solidFill>
                  <a:latin typeface="Roboto" panose="020F0502020204030204"/>
                  <a:ea typeface="Roboto"/>
                </a:rPr>
                <a:t>01</a:t>
              </a:r>
            </a:p>
          </p:txBody>
        </p:sp>
        <p:sp>
          <p:nvSpPr>
            <p:cNvPr id="60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DD5E01B6-0E5C-4389-27CF-8A0A5CC978A8}"/>
                </a:ext>
              </a:extLst>
            </p:cNvPr>
            <p:cNvSpPr txBox="1"/>
            <p:nvPr/>
          </p:nvSpPr>
          <p:spPr>
            <a:xfrm flipH="1">
              <a:off x="2832832" y="2321359"/>
              <a:ext cx="3170728" cy="302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/>
            <a:p>
              <a:pPr defTabSz="1097280">
                <a:lnSpc>
                  <a:spcPct val="120000"/>
                </a:lnSpc>
                <a:defRPr/>
              </a:pPr>
              <a:r>
                <a:rPr lang="en-IN" sz="1400" dirty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rPr>
                <a:t>Utilized </a:t>
              </a:r>
              <a:r>
                <a:rPr lang="en-IN" sz="1400" b="1" dirty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rPr>
                <a:t>Sequential</a:t>
              </a:r>
              <a:r>
                <a:rPr lang="en-IN" sz="1400" dirty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rPr>
                <a:t> model from </a:t>
              </a:r>
              <a:r>
                <a:rPr lang="en-IN" sz="1400" b="1" dirty="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rPr>
                <a:t>TensorFlow Keras.</a:t>
              </a:r>
              <a:endParaRPr lang="en-US" sz="1400" b="1" dirty="0">
                <a:solidFill>
                  <a:srgbClr val="E7E6E6">
                    <a:lumMod val="50000"/>
                  </a:srgbClr>
                </a:solidFill>
                <a:latin typeface="Tw Cen MT" panose="020B0602020104020603" pitchFamily="34" charset="0"/>
                <a:ea typeface="Roboto"/>
              </a:endParaRPr>
            </a:p>
          </p:txBody>
        </p:sp>
        <p:sp>
          <p:nvSpPr>
            <p:cNvPr id="61" name=".01">
              <a:extLst>
                <a:ext uri="{FF2B5EF4-FFF2-40B4-BE49-F238E27FC236}">
                  <a16:creationId xmlns:a16="http://schemas.microsoft.com/office/drawing/2014/main" id="{1D24E996-614A-C24A-17EF-05254DFA357F}"/>
                </a:ext>
              </a:extLst>
            </p:cNvPr>
            <p:cNvSpPr txBox="1"/>
            <p:nvPr/>
          </p:nvSpPr>
          <p:spPr>
            <a:xfrm flipH="1">
              <a:off x="2832834" y="2031220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defTabSz="1097280"/>
              <a:r>
                <a:rPr lang="en-US" sz="16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Model Framework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6F7136B-CF72-BC0B-543D-283B04B4F98F}"/>
              </a:ext>
            </a:extLst>
          </p:cNvPr>
          <p:cNvGrpSpPr/>
          <p:nvPr/>
        </p:nvGrpSpPr>
        <p:grpSpPr>
          <a:xfrm>
            <a:off x="281855" y="6932286"/>
            <a:ext cx="7523564" cy="1097280"/>
            <a:chOff x="1394555" y="1920270"/>
            <a:chExt cx="4701445" cy="914400"/>
          </a:xfrm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B6003A7-D303-EF50-96BF-F3BFA3D1FEA6}"/>
                </a:ext>
              </a:extLst>
            </p:cNvPr>
            <p:cNvSpPr/>
            <p:nvPr/>
          </p:nvSpPr>
          <p:spPr>
            <a:xfrm>
              <a:off x="1524000" y="1920270"/>
              <a:ext cx="45720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EEC4283-DB70-5C17-D5E6-2806F107F505}"/>
                </a:ext>
              </a:extLst>
            </p:cNvPr>
            <p:cNvSpPr/>
            <p:nvPr/>
          </p:nvSpPr>
          <p:spPr>
            <a:xfrm rot="16200000" flipV="1">
              <a:off x="1648889" y="1848817"/>
              <a:ext cx="680054" cy="1188721"/>
            </a:xfrm>
            <a:custGeom>
              <a:avLst/>
              <a:gdLst>
                <a:gd name="connsiteX0" fmla="*/ 680054 w 680054"/>
                <a:gd name="connsiteY0" fmla="*/ 1188720 h 1188721"/>
                <a:gd name="connsiteX1" fmla="*/ 680054 w 680054"/>
                <a:gd name="connsiteY1" fmla="*/ 0 h 1188721"/>
                <a:gd name="connsiteX2" fmla="*/ 131414 w 680054"/>
                <a:gd name="connsiteY2" fmla="*/ 237744 h 1188721"/>
                <a:gd name="connsiteX3" fmla="*/ 131414 w 680054"/>
                <a:gd name="connsiteY3" fmla="*/ 1057306 h 1188721"/>
                <a:gd name="connsiteX4" fmla="*/ 0 w 680054"/>
                <a:gd name="connsiteY4" fmla="*/ 1057306 h 1188721"/>
                <a:gd name="connsiteX5" fmla="*/ 131415 w 680054"/>
                <a:gd name="connsiteY5" fmla="*/ 1188721 h 1188721"/>
                <a:gd name="connsiteX6" fmla="*/ 131415 w 680054"/>
                <a:gd name="connsiteY6" fmla="*/ 1188720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54" h="1188721">
                  <a:moveTo>
                    <a:pt x="680054" y="1188720"/>
                  </a:moveTo>
                  <a:lnTo>
                    <a:pt x="680054" y="0"/>
                  </a:lnTo>
                  <a:lnTo>
                    <a:pt x="131414" y="237744"/>
                  </a:lnTo>
                  <a:lnTo>
                    <a:pt x="131414" y="1057306"/>
                  </a:lnTo>
                  <a:lnTo>
                    <a:pt x="0" y="1057306"/>
                  </a:lnTo>
                  <a:lnTo>
                    <a:pt x="131415" y="1188721"/>
                  </a:lnTo>
                  <a:lnTo>
                    <a:pt x="131415" y="118872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65" name="Right Triangle 64">
              <a:extLst>
                <a:ext uri="{FF2B5EF4-FFF2-40B4-BE49-F238E27FC236}">
                  <a16:creationId xmlns:a16="http://schemas.microsoft.com/office/drawing/2014/main" id="{995F489E-2A90-FA30-6435-E8F95A398DAF}"/>
                </a:ext>
              </a:extLst>
            </p:cNvPr>
            <p:cNvSpPr/>
            <p:nvPr/>
          </p:nvSpPr>
          <p:spPr>
            <a:xfrm flipH="1" flipV="1">
              <a:off x="1394555" y="2651790"/>
              <a:ext cx="131415" cy="131415"/>
            </a:xfrm>
            <a:prstGeom prst="rt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Roboto" panose="020F0502020204030204"/>
                <a:ea typeface="Roboto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6844F32-2AAA-5238-4345-D27F03931C27}"/>
                </a:ext>
              </a:extLst>
            </p:cNvPr>
            <p:cNvSpPr txBox="1"/>
            <p:nvPr/>
          </p:nvSpPr>
          <p:spPr>
            <a:xfrm>
              <a:off x="1416222" y="2238970"/>
              <a:ext cx="612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/>
              <a:r>
                <a:rPr lang="en-US" sz="1440" dirty="0">
                  <a:solidFill>
                    <a:srgbClr val="FFFFFF"/>
                  </a:solidFill>
                  <a:latin typeface="Roboto" panose="020F0502020204030204"/>
                  <a:ea typeface="Roboto"/>
                </a:rPr>
                <a:t>STEP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1A15E00-0F34-967A-3197-CE5C46A2D5C3}"/>
                </a:ext>
              </a:extLst>
            </p:cNvPr>
            <p:cNvSpPr txBox="1"/>
            <p:nvPr/>
          </p:nvSpPr>
          <p:spPr>
            <a:xfrm>
              <a:off x="1872713" y="2177414"/>
              <a:ext cx="61140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/>
              <a:r>
                <a:rPr lang="en-US" sz="2400" dirty="0">
                  <a:solidFill>
                    <a:srgbClr val="FFFFFF"/>
                  </a:solidFill>
                  <a:latin typeface="Roboto" panose="020F0502020204030204"/>
                  <a:ea typeface="Roboto"/>
                </a:rPr>
                <a:t>06</a:t>
              </a:r>
            </a:p>
          </p:txBody>
        </p:sp>
        <p:sp>
          <p:nvSpPr>
            <p:cNvPr id="68" name="Lorem ipsum dolor sit amet, consectetur adipiscing elit, sed do eiusmod tempor incididunt ut labore et dolore magna reprehenderit in voluptate velit esse cillum.">
              <a:extLst>
                <a:ext uri="{FF2B5EF4-FFF2-40B4-BE49-F238E27FC236}">
                  <a16:creationId xmlns:a16="http://schemas.microsoft.com/office/drawing/2014/main" id="{47340B6F-8EAE-CFD1-FBF1-10F44921BA95}"/>
                </a:ext>
              </a:extLst>
            </p:cNvPr>
            <p:cNvSpPr txBox="1"/>
            <p:nvPr/>
          </p:nvSpPr>
          <p:spPr>
            <a:xfrm flipH="1">
              <a:off x="2832832" y="2151767"/>
              <a:ext cx="3263168" cy="51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t">
              <a:spAutoFit/>
            </a:bodyPr>
            <a:lstStyle>
              <a:defPPr>
                <a:defRPr lang="en-US"/>
              </a:defPPr>
              <a:lvl1pPr defTabSz="1097280">
                <a:lnSpc>
                  <a:spcPct val="120000"/>
                </a:lnSpc>
                <a:defRPr sz="1400">
                  <a:solidFill>
                    <a:srgbClr val="E7E6E6">
                      <a:lumMod val="50000"/>
                    </a:srgbClr>
                  </a:solidFill>
                  <a:latin typeface="Tw Cen MT" panose="020B0602020104020603" pitchFamily="34" charset="0"/>
                  <a:ea typeface="Roboto"/>
                </a:defRPr>
              </a:lvl1pPr>
            </a:lstStyle>
            <a:p>
              <a:r>
                <a:rPr lang="en-IN" b="1" dirty="0"/>
                <a:t>Optimized LSTM regression model designed to capture sequential patterns while minimizing overfitting. 🚀</a:t>
              </a:r>
              <a:endParaRPr lang="en-IN" dirty="0"/>
            </a:p>
          </p:txBody>
        </p:sp>
        <p:sp>
          <p:nvSpPr>
            <p:cNvPr id="69" name=".01">
              <a:extLst>
                <a:ext uri="{FF2B5EF4-FFF2-40B4-BE49-F238E27FC236}">
                  <a16:creationId xmlns:a16="http://schemas.microsoft.com/office/drawing/2014/main" id="{66B43E27-AB4E-E9DF-B6B3-DC83F467BB15}"/>
                </a:ext>
              </a:extLst>
            </p:cNvPr>
            <p:cNvSpPr txBox="1"/>
            <p:nvPr/>
          </p:nvSpPr>
          <p:spPr>
            <a:xfrm flipH="1">
              <a:off x="2832834" y="1932409"/>
              <a:ext cx="2429015" cy="2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>
                <a:lnSpc>
                  <a:spcPct val="90000"/>
                </a:lnSpc>
                <a:defRPr sz="4000" baseline="0">
                  <a:solidFill>
                    <a:srgbClr val="2F3235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defTabSz="1097280"/>
              <a:r>
                <a:rPr lang="en-US" sz="16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Black Ops One" panose="02000000000000000000" pitchFamily="2" charset="0"/>
                </a:rPr>
                <a:t>Conclusion</a:t>
              </a:r>
            </a:p>
          </p:txBody>
        </p:sp>
      </p:grpSp>
      <p:sp>
        <p:nvSpPr>
          <p:cNvPr id="78" name="Text 0">
            <a:extLst>
              <a:ext uri="{FF2B5EF4-FFF2-40B4-BE49-F238E27FC236}">
                <a16:creationId xmlns:a16="http://schemas.microsoft.com/office/drawing/2014/main" id="{059C4671-3370-02DE-3767-C38F60EEF7BE}"/>
              </a:ext>
            </a:extLst>
          </p:cNvPr>
          <p:cNvSpPr/>
          <p:nvPr/>
        </p:nvSpPr>
        <p:spPr>
          <a:xfrm>
            <a:off x="292323" y="312612"/>
            <a:ext cx="7492854" cy="689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IN" sz="4000" b="1" i="0" dirty="0">
                <a:solidFill>
                  <a:srgbClr val="262626"/>
                </a:solidFill>
                <a:effectLst/>
                <a:latin typeface="Russo One" panose="02000503050000020004" pitchFamily="2" charset="0"/>
              </a:rPr>
              <a:t>Build Optimized LSTM Model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37176F76-BB24-3BA6-B967-2FCCDA7DE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253" y="459983"/>
            <a:ext cx="6462613" cy="6249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2235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DC3E8BB3-8498-A999-47F1-D20874076859}"/>
              </a:ext>
            </a:extLst>
          </p:cNvPr>
          <p:cNvGrpSpPr/>
          <p:nvPr/>
        </p:nvGrpSpPr>
        <p:grpSpPr>
          <a:xfrm>
            <a:off x="8495653" y="796067"/>
            <a:ext cx="5973381" cy="945904"/>
            <a:chOff x="5871519" y="1608853"/>
            <a:chExt cx="6024681" cy="947716"/>
          </a:xfrm>
        </p:grpSpPr>
        <p:sp>
          <p:nvSpPr>
            <p:cNvPr id="40" name="Google Shape;626;p23">
              <a:extLst>
                <a:ext uri="{FF2B5EF4-FFF2-40B4-BE49-F238E27FC236}">
                  <a16:creationId xmlns:a16="http://schemas.microsoft.com/office/drawing/2014/main" id="{122AAA3F-054C-9425-07F4-15B95B39C2D9}"/>
                </a:ext>
              </a:extLst>
            </p:cNvPr>
            <p:cNvSpPr/>
            <p:nvPr/>
          </p:nvSpPr>
          <p:spPr>
            <a:xfrm>
              <a:off x="5871519" y="1669835"/>
              <a:ext cx="923885" cy="886734"/>
            </a:xfrm>
            <a:custGeom>
              <a:avLst/>
              <a:gdLst/>
              <a:ahLst/>
              <a:cxnLst/>
              <a:rect l="l" t="t" r="r" b="b"/>
              <a:pathLst>
                <a:path w="22457" h="21554" extrusionOk="0">
                  <a:moveTo>
                    <a:pt x="11222" y="0"/>
                  </a:moveTo>
                  <a:cubicBezTo>
                    <a:pt x="10053" y="0"/>
                    <a:pt x="8883" y="444"/>
                    <a:pt x="7990" y="1331"/>
                  </a:cubicBezTo>
                  <a:lnTo>
                    <a:pt x="1787" y="7546"/>
                  </a:lnTo>
                  <a:cubicBezTo>
                    <a:pt x="1" y="9332"/>
                    <a:pt x="1" y="12225"/>
                    <a:pt x="1787" y="14011"/>
                  </a:cubicBezTo>
                  <a:lnTo>
                    <a:pt x="7990" y="20214"/>
                  </a:lnTo>
                  <a:cubicBezTo>
                    <a:pt x="8883" y="21107"/>
                    <a:pt x="10053" y="21553"/>
                    <a:pt x="11222" y="21553"/>
                  </a:cubicBezTo>
                  <a:cubicBezTo>
                    <a:pt x="12392" y="21553"/>
                    <a:pt x="13562" y="21107"/>
                    <a:pt x="14455" y="20214"/>
                  </a:cubicBezTo>
                  <a:lnTo>
                    <a:pt x="20670" y="14011"/>
                  </a:lnTo>
                  <a:cubicBezTo>
                    <a:pt x="22456" y="12225"/>
                    <a:pt x="22456" y="9332"/>
                    <a:pt x="20670" y="7546"/>
                  </a:cubicBezTo>
                  <a:lnTo>
                    <a:pt x="14455" y="1331"/>
                  </a:lnTo>
                  <a:cubicBezTo>
                    <a:pt x="13562" y="444"/>
                    <a:pt x="12392" y="0"/>
                    <a:pt x="11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82283" tIns="82283" rIns="82283" bIns="82283" anchor="ctr" anchorCtr="0">
              <a:noAutofit/>
            </a:bodyPr>
            <a:lstStyle/>
            <a:p>
              <a:pPr marL="0" marR="0" lvl="0" indent="0" algn="ctr" defTabSz="822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6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01</a:t>
              </a:r>
              <a:endParaRPr kumimoji="0" sz="21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A97249F-A6C9-CB44-DB0A-A3CB943634B2}"/>
                </a:ext>
              </a:extLst>
            </p:cNvPr>
            <p:cNvCxnSpPr>
              <a:cxnSpLocks/>
            </p:cNvCxnSpPr>
            <p:nvPr/>
          </p:nvCxnSpPr>
          <p:spPr>
            <a:xfrm>
              <a:off x="6333461" y="2522100"/>
              <a:ext cx="5562734" cy="0"/>
            </a:xfrm>
            <a:prstGeom prst="line">
              <a:avLst/>
            </a:prstGeom>
            <a:ln w="9525"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CA91B26-596A-C643-1B24-14C01506547F}"/>
                </a:ext>
              </a:extLst>
            </p:cNvPr>
            <p:cNvSpPr txBox="1"/>
            <p:nvPr/>
          </p:nvSpPr>
          <p:spPr>
            <a:xfrm>
              <a:off x="6969051" y="1608853"/>
              <a:ext cx="4927149" cy="600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20" b="1" i="0" u="none" strike="noStrike" kern="1200" cap="none" spc="0" normalizeH="0" baseline="0" noProof="0" dirty="0">
                  <a:ln>
                    <a:noFill/>
                  </a:ln>
                  <a:solidFill>
                    <a:srgbClr val="02BBD6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Model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6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LSTM for future sales prediction using time series data.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E3C3CBF-2C3D-6CED-BB76-4BB7AB8AC5C7}"/>
              </a:ext>
            </a:extLst>
          </p:cNvPr>
          <p:cNvGrpSpPr/>
          <p:nvPr/>
        </p:nvGrpSpPr>
        <p:grpSpPr>
          <a:xfrm>
            <a:off x="8495653" y="1803111"/>
            <a:ext cx="5973378" cy="945904"/>
            <a:chOff x="5871519" y="1608853"/>
            <a:chExt cx="6024678" cy="947716"/>
          </a:xfrm>
        </p:grpSpPr>
        <p:sp>
          <p:nvSpPr>
            <p:cNvPr id="55" name="Google Shape;626;p23">
              <a:extLst>
                <a:ext uri="{FF2B5EF4-FFF2-40B4-BE49-F238E27FC236}">
                  <a16:creationId xmlns:a16="http://schemas.microsoft.com/office/drawing/2014/main" id="{2DBC746F-968B-01B6-22FC-1291822207B0}"/>
                </a:ext>
              </a:extLst>
            </p:cNvPr>
            <p:cNvSpPr/>
            <p:nvPr/>
          </p:nvSpPr>
          <p:spPr>
            <a:xfrm>
              <a:off x="5871519" y="1669835"/>
              <a:ext cx="923885" cy="886734"/>
            </a:xfrm>
            <a:custGeom>
              <a:avLst/>
              <a:gdLst/>
              <a:ahLst/>
              <a:cxnLst/>
              <a:rect l="l" t="t" r="r" b="b"/>
              <a:pathLst>
                <a:path w="22457" h="21554" extrusionOk="0">
                  <a:moveTo>
                    <a:pt x="11222" y="0"/>
                  </a:moveTo>
                  <a:cubicBezTo>
                    <a:pt x="10053" y="0"/>
                    <a:pt x="8883" y="444"/>
                    <a:pt x="7990" y="1331"/>
                  </a:cubicBezTo>
                  <a:lnTo>
                    <a:pt x="1787" y="7546"/>
                  </a:lnTo>
                  <a:cubicBezTo>
                    <a:pt x="1" y="9332"/>
                    <a:pt x="1" y="12225"/>
                    <a:pt x="1787" y="14011"/>
                  </a:cubicBezTo>
                  <a:lnTo>
                    <a:pt x="7990" y="20214"/>
                  </a:lnTo>
                  <a:cubicBezTo>
                    <a:pt x="8883" y="21107"/>
                    <a:pt x="10053" y="21553"/>
                    <a:pt x="11222" y="21553"/>
                  </a:cubicBezTo>
                  <a:cubicBezTo>
                    <a:pt x="12392" y="21553"/>
                    <a:pt x="13562" y="21107"/>
                    <a:pt x="14455" y="20214"/>
                  </a:cubicBezTo>
                  <a:lnTo>
                    <a:pt x="20670" y="14011"/>
                  </a:lnTo>
                  <a:cubicBezTo>
                    <a:pt x="22456" y="12225"/>
                    <a:pt x="22456" y="9332"/>
                    <a:pt x="20670" y="7546"/>
                  </a:cubicBezTo>
                  <a:lnTo>
                    <a:pt x="14455" y="1331"/>
                  </a:lnTo>
                  <a:cubicBezTo>
                    <a:pt x="13562" y="444"/>
                    <a:pt x="12392" y="0"/>
                    <a:pt x="11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82283" tIns="82283" rIns="82283" bIns="82283" anchor="ctr" anchorCtr="0">
              <a:noAutofit/>
            </a:bodyPr>
            <a:lstStyle/>
            <a:p>
              <a:pPr marL="0" marR="0" lvl="0" indent="0" algn="ctr" defTabSz="822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6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02</a:t>
              </a:r>
              <a:endParaRPr kumimoji="0" sz="21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6B6CA9E-0C0D-A854-30C8-AAABB877042C}"/>
                </a:ext>
              </a:extLst>
            </p:cNvPr>
            <p:cNvCxnSpPr>
              <a:cxnSpLocks/>
            </p:cNvCxnSpPr>
            <p:nvPr/>
          </p:nvCxnSpPr>
          <p:spPr>
            <a:xfrm>
              <a:off x="6333461" y="2522100"/>
              <a:ext cx="5562736" cy="0"/>
            </a:xfrm>
            <a:prstGeom prst="line">
              <a:avLst/>
            </a:prstGeom>
            <a:ln w="9525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34B687C-FEF0-B8EE-B8F3-CA52CCB840D9}"/>
                </a:ext>
              </a:extLst>
            </p:cNvPr>
            <p:cNvSpPr txBox="1"/>
            <p:nvPr/>
          </p:nvSpPr>
          <p:spPr>
            <a:xfrm>
              <a:off x="6969050" y="1608853"/>
              <a:ext cx="4927146" cy="600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20" b="1" i="0" u="none" strike="noStrike" kern="1200" cap="none" spc="0" normalizeH="0" baseline="0" noProof="0" dirty="0">
                  <a:ln>
                    <a:noFill/>
                  </a:ln>
                  <a:solidFill>
                    <a:srgbClr val="008881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Tracking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6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Utilized MLflow autologging for performance metrics.</a:t>
              </a: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E4144AD-A238-44B4-7B84-A53B4ED3A67E}"/>
              </a:ext>
            </a:extLst>
          </p:cNvPr>
          <p:cNvGrpSpPr/>
          <p:nvPr/>
        </p:nvGrpSpPr>
        <p:grpSpPr>
          <a:xfrm>
            <a:off x="8495653" y="2750068"/>
            <a:ext cx="5973379" cy="1041824"/>
            <a:chOff x="5871519" y="1524183"/>
            <a:chExt cx="6024679" cy="1043820"/>
          </a:xfrm>
        </p:grpSpPr>
        <p:sp>
          <p:nvSpPr>
            <p:cNvPr id="59" name="Google Shape;626;p23">
              <a:extLst>
                <a:ext uri="{FF2B5EF4-FFF2-40B4-BE49-F238E27FC236}">
                  <a16:creationId xmlns:a16="http://schemas.microsoft.com/office/drawing/2014/main" id="{B9185C93-C000-A93B-5869-A00002146509}"/>
                </a:ext>
              </a:extLst>
            </p:cNvPr>
            <p:cNvSpPr/>
            <p:nvPr/>
          </p:nvSpPr>
          <p:spPr>
            <a:xfrm>
              <a:off x="5871519" y="1669835"/>
              <a:ext cx="923885" cy="886734"/>
            </a:xfrm>
            <a:custGeom>
              <a:avLst/>
              <a:gdLst/>
              <a:ahLst/>
              <a:cxnLst/>
              <a:rect l="l" t="t" r="r" b="b"/>
              <a:pathLst>
                <a:path w="22457" h="21554" extrusionOk="0">
                  <a:moveTo>
                    <a:pt x="11222" y="0"/>
                  </a:moveTo>
                  <a:cubicBezTo>
                    <a:pt x="10053" y="0"/>
                    <a:pt x="8883" y="444"/>
                    <a:pt x="7990" y="1331"/>
                  </a:cubicBezTo>
                  <a:lnTo>
                    <a:pt x="1787" y="7546"/>
                  </a:lnTo>
                  <a:cubicBezTo>
                    <a:pt x="1" y="9332"/>
                    <a:pt x="1" y="12225"/>
                    <a:pt x="1787" y="14011"/>
                  </a:cubicBezTo>
                  <a:lnTo>
                    <a:pt x="7990" y="20214"/>
                  </a:lnTo>
                  <a:cubicBezTo>
                    <a:pt x="8883" y="21107"/>
                    <a:pt x="10053" y="21553"/>
                    <a:pt x="11222" y="21553"/>
                  </a:cubicBezTo>
                  <a:cubicBezTo>
                    <a:pt x="12392" y="21553"/>
                    <a:pt x="13562" y="21107"/>
                    <a:pt x="14455" y="20214"/>
                  </a:cubicBezTo>
                  <a:lnTo>
                    <a:pt x="20670" y="14011"/>
                  </a:lnTo>
                  <a:cubicBezTo>
                    <a:pt x="22456" y="12225"/>
                    <a:pt x="22456" y="9332"/>
                    <a:pt x="20670" y="7546"/>
                  </a:cubicBezTo>
                  <a:lnTo>
                    <a:pt x="14455" y="1331"/>
                  </a:lnTo>
                  <a:cubicBezTo>
                    <a:pt x="13562" y="444"/>
                    <a:pt x="12392" y="0"/>
                    <a:pt x="11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82283" tIns="82283" rIns="82283" bIns="82283" anchor="ctr" anchorCtr="0">
              <a:noAutofit/>
            </a:bodyPr>
            <a:lstStyle/>
            <a:p>
              <a:pPr marL="0" marR="0" lvl="0" indent="0" algn="ctr" defTabSz="822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6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03</a:t>
              </a:r>
              <a:endParaRPr kumimoji="0" sz="21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A525F3-C695-A05E-1425-66DC3B9B74B8}"/>
                </a:ext>
              </a:extLst>
            </p:cNvPr>
            <p:cNvCxnSpPr>
              <a:cxnSpLocks/>
            </p:cNvCxnSpPr>
            <p:nvPr/>
          </p:nvCxnSpPr>
          <p:spPr>
            <a:xfrm>
              <a:off x="6333461" y="2522100"/>
              <a:ext cx="5562737" cy="0"/>
            </a:xfrm>
            <a:prstGeom prst="line">
              <a:avLst/>
            </a:prstGeom>
            <a:ln w="9525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F372839-0881-E3B8-5FDD-23B01866D51B}"/>
                </a:ext>
              </a:extLst>
            </p:cNvPr>
            <p:cNvSpPr txBox="1"/>
            <p:nvPr/>
          </p:nvSpPr>
          <p:spPr>
            <a:xfrm>
              <a:off x="6969051" y="1524183"/>
              <a:ext cx="4927145" cy="1043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20" b="1" i="0" u="none" strike="noStrike" kern="1200" cap="none" spc="0" normalizeH="0" baseline="0" noProof="0" dirty="0">
                  <a:ln>
                    <a:noFill/>
                  </a:ln>
                  <a:solidFill>
                    <a:srgbClr val="5151AB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Key Techniques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EarlyStopping (patience = 5) to prevent overfitting.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Disabled GPU: os.environ["CUDA_VISIBLE_DEVICES"] = "-1".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Trained for 100 epochs, batch size of 128, 20% validation split.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D09D5AC-0981-01D2-3B4E-BA2A2168FC9F}"/>
              </a:ext>
            </a:extLst>
          </p:cNvPr>
          <p:cNvGrpSpPr/>
          <p:nvPr/>
        </p:nvGrpSpPr>
        <p:grpSpPr>
          <a:xfrm>
            <a:off x="8495653" y="3756884"/>
            <a:ext cx="5973381" cy="1051570"/>
            <a:chOff x="5871519" y="1522621"/>
            <a:chExt cx="6024682" cy="1053584"/>
          </a:xfrm>
        </p:grpSpPr>
        <p:sp>
          <p:nvSpPr>
            <p:cNvPr id="63" name="Google Shape;626;p23">
              <a:extLst>
                <a:ext uri="{FF2B5EF4-FFF2-40B4-BE49-F238E27FC236}">
                  <a16:creationId xmlns:a16="http://schemas.microsoft.com/office/drawing/2014/main" id="{A2B37E1D-892B-FDC8-1845-400628A60061}"/>
                </a:ext>
              </a:extLst>
            </p:cNvPr>
            <p:cNvSpPr/>
            <p:nvPr/>
          </p:nvSpPr>
          <p:spPr>
            <a:xfrm>
              <a:off x="5871519" y="1669835"/>
              <a:ext cx="923885" cy="886734"/>
            </a:xfrm>
            <a:custGeom>
              <a:avLst/>
              <a:gdLst/>
              <a:ahLst/>
              <a:cxnLst/>
              <a:rect l="l" t="t" r="r" b="b"/>
              <a:pathLst>
                <a:path w="22457" h="21554" extrusionOk="0">
                  <a:moveTo>
                    <a:pt x="11222" y="0"/>
                  </a:moveTo>
                  <a:cubicBezTo>
                    <a:pt x="10053" y="0"/>
                    <a:pt x="8883" y="444"/>
                    <a:pt x="7990" y="1331"/>
                  </a:cubicBezTo>
                  <a:lnTo>
                    <a:pt x="1787" y="7546"/>
                  </a:lnTo>
                  <a:cubicBezTo>
                    <a:pt x="1" y="9332"/>
                    <a:pt x="1" y="12225"/>
                    <a:pt x="1787" y="14011"/>
                  </a:cubicBezTo>
                  <a:lnTo>
                    <a:pt x="7990" y="20214"/>
                  </a:lnTo>
                  <a:cubicBezTo>
                    <a:pt x="8883" y="21107"/>
                    <a:pt x="10053" y="21553"/>
                    <a:pt x="11222" y="21553"/>
                  </a:cubicBezTo>
                  <a:cubicBezTo>
                    <a:pt x="12392" y="21553"/>
                    <a:pt x="13562" y="21107"/>
                    <a:pt x="14455" y="20214"/>
                  </a:cubicBezTo>
                  <a:lnTo>
                    <a:pt x="20670" y="14011"/>
                  </a:lnTo>
                  <a:cubicBezTo>
                    <a:pt x="22456" y="12225"/>
                    <a:pt x="22456" y="9332"/>
                    <a:pt x="20670" y="7546"/>
                  </a:cubicBezTo>
                  <a:lnTo>
                    <a:pt x="14455" y="1331"/>
                  </a:lnTo>
                  <a:cubicBezTo>
                    <a:pt x="13562" y="444"/>
                    <a:pt x="12392" y="0"/>
                    <a:pt x="112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82283" tIns="82283" rIns="82283" bIns="82283" anchor="ctr" anchorCtr="0">
              <a:noAutofit/>
            </a:bodyPr>
            <a:lstStyle/>
            <a:p>
              <a:pPr marL="0" marR="0" lvl="0" indent="0" algn="ctr" defTabSz="822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6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04</a:t>
              </a:r>
              <a:endParaRPr kumimoji="0" sz="21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cxnSp>
          <p:nvCxnSpPr>
            <p:cNvPr id="13312" name="Straight Connector 13311">
              <a:extLst>
                <a:ext uri="{FF2B5EF4-FFF2-40B4-BE49-F238E27FC236}">
                  <a16:creationId xmlns:a16="http://schemas.microsoft.com/office/drawing/2014/main" id="{5BD71DE2-17B0-A963-B856-74869E27F64B}"/>
                </a:ext>
              </a:extLst>
            </p:cNvPr>
            <p:cNvCxnSpPr>
              <a:cxnSpLocks/>
            </p:cNvCxnSpPr>
            <p:nvPr/>
          </p:nvCxnSpPr>
          <p:spPr>
            <a:xfrm>
              <a:off x="6333461" y="2522100"/>
              <a:ext cx="5562739" cy="0"/>
            </a:xfrm>
            <a:prstGeom prst="line">
              <a:avLst/>
            </a:prstGeom>
            <a:ln w="9525">
              <a:solidFill>
                <a:schemeClr val="accent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13" name="TextBox 13312">
              <a:extLst>
                <a:ext uri="{FF2B5EF4-FFF2-40B4-BE49-F238E27FC236}">
                  <a16:creationId xmlns:a16="http://schemas.microsoft.com/office/drawing/2014/main" id="{DEA2B05C-9DA7-1A46-31BB-0997EECEBDDA}"/>
                </a:ext>
              </a:extLst>
            </p:cNvPr>
            <p:cNvSpPr txBox="1"/>
            <p:nvPr/>
          </p:nvSpPr>
          <p:spPr>
            <a:xfrm>
              <a:off x="6969051" y="1522621"/>
              <a:ext cx="4927150" cy="1053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20" b="1" i="0" u="none" strike="noStrike" kern="1200" cap="none" spc="0" normalizeH="0" baseline="0" noProof="0" dirty="0">
                  <a:ln>
                    <a:noFill/>
                  </a:ln>
                  <a:solidFill>
                    <a:srgbClr val="78B832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Outcomes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6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Times New Roman" panose="02020603050405020304" pitchFamily="18" charset="0"/>
                  <a:cs typeface="+mn-cs"/>
                </a:rPr>
                <a:t>Training Loss: </a:t>
              </a:r>
              <a:r>
                <a:rPr kumimoji="0" lang="en-IN" sz="126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Times New Roman" panose="02020603050405020304" pitchFamily="18" charset="0"/>
                  <a:cs typeface="+mn-cs"/>
                </a:rPr>
                <a:t>Decreased steadily; final: 0.0743 (MAE: 0.2110).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6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Times New Roman" panose="02020603050405020304" pitchFamily="18" charset="0"/>
                  <a:cs typeface="+mn-cs"/>
                </a:rPr>
                <a:t>Validation Loss: </a:t>
              </a:r>
              <a:r>
                <a:rPr kumimoji="0" lang="en-IN" sz="126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Times New Roman" panose="02020603050405020304" pitchFamily="18" charset="0"/>
                  <a:cs typeface="+mn-cs"/>
                </a:rPr>
                <a:t>Stabilized after initial fluctuations; final: 0.0660 (MAE: 0.1970).</a:t>
              </a:r>
              <a:endParaRPr kumimoji="0" lang="en-US" sz="108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Lora" pitchFamily="2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CAF2D40-1942-DD99-3DF4-C76A2BDC376B}"/>
              </a:ext>
            </a:extLst>
          </p:cNvPr>
          <p:cNvGrpSpPr/>
          <p:nvPr/>
        </p:nvGrpSpPr>
        <p:grpSpPr>
          <a:xfrm>
            <a:off x="8495653" y="4769635"/>
            <a:ext cx="5973380" cy="1064246"/>
            <a:chOff x="5871519" y="1490284"/>
            <a:chExt cx="6024680" cy="1066285"/>
          </a:xfrm>
        </p:grpSpPr>
        <p:sp>
          <p:nvSpPr>
            <p:cNvPr id="39" name="Google Shape;626;p23">
              <a:extLst>
                <a:ext uri="{FF2B5EF4-FFF2-40B4-BE49-F238E27FC236}">
                  <a16:creationId xmlns:a16="http://schemas.microsoft.com/office/drawing/2014/main" id="{881ADE57-E1F1-E8C8-A88C-AC4FE4C3DE97}"/>
                </a:ext>
              </a:extLst>
            </p:cNvPr>
            <p:cNvSpPr/>
            <p:nvPr/>
          </p:nvSpPr>
          <p:spPr>
            <a:xfrm>
              <a:off x="5871519" y="1669835"/>
              <a:ext cx="923885" cy="886734"/>
            </a:xfrm>
            <a:custGeom>
              <a:avLst/>
              <a:gdLst/>
              <a:ahLst/>
              <a:cxnLst/>
              <a:rect l="l" t="t" r="r" b="b"/>
              <a:pathLst>
                <a:path w="22457" h="21554" extrusionOk="0">
                  <a:moveTo>
                    <a:pt x="11222" y="0"/>
                  </a:moveTo>
                  <a:cubicBezTo>
                    <a:pt x="10053" y="0"/>
                    <a:pt x="8883" y="444"/>
                    <a:pt x="7990" y="1331"/>
                  </a:cubicBezTo>
                  <a:lnTo>
                    <a:pt x="1787" y="7546"/>
                  </a:lnTo>
                  <a:cubicBezTo>
                    <a:pt x="1" y="9332"/>
                    <a:pt x="1" y="12225"/>
                    <a:pt x="1787" y="14011"/>
                  </a:cubicBezTo>
                  <a:lnTo>
                    <a:pt x="7990" y="20214"/>
                  </a:lnTo>
                  <a:cubicBezTo>
                    <a:pt x="8883" y="21107"/>
                    <a:pt x="10053" y="21553"/>
                    <a:pt x="11222" y="21553"/>
                  </a:cubicBezTo>
                  <a:cubicBezTo>
                    <a:pt x="12392" y="21553"/>
                    <a:pt x="13562" y="21107"/>
                    <a:pt x="14455" y="20214"/>
                  </a:cubicBezTo>
                  <a:lnTo>
                    <a:pt x="20670" y="14011"/>
                  </a:lnTo>
                  <a:cubicBezTo>
                    <a:pt x="22456" y="12225"/>
                    <a:pt x="22456" y="9332"/>
                    <a:pt x="20670" y="7546"/>
                  </a:cubicBezTo>
                  <a:lnTo>
                    <a:pt x="14455" y="1331"/>
                  </a:lnTo>
                  <a:cubicBezTo>
                    <a:pt x="13562" y="444"/>
                    <a:pt x="12392" y="0"/>
                    <a:pt x="11222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82283" tIns="82283" rIns="82283" bIns="82283" anchor="ctr" anchorCtr="0">
              <a:noAutofit/>
            </a:bodyPr>
            <a:lstStyle/>
            <a:p>
              <a:pPr marL="0" marR="0" lvl="0" indent="0" algn="ctr" defTabSz="822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6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05</a:t>
              </a:r>
              <a:endParaRPr kumimoji="0" sz="21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133586-27BD-09B5-16E2-B32C605BF469}"/>
                </a:ext>
              </a:extLst>
            </p:cNvPr>
            <p:cNvCxnSpPr>
              <a:cxnSpLocks/>
            </p:cNvCxnSpPr>
            <p:nvPr/>
          </p:nvCxnSpPr>
          <p:spPr>
            <a:xfrm>
              <a:off x="6333461" y="2522100"/>
              <a:ext cx="5562738" cy="0"/>
            </a:xfrm>
            <a:prstGeom prst="line">
              <a:avLst/>
            </a:prstGeom>
            <a:ln w="9525">
              <a:solidFill>
                <a:srgbClr val="C61B1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6B24543-B7DA-B114-D024-0365C9A8DF33}"/>
                </a:ext>
              </a:extLst>
            </p:cNvPr>
            <p:cNvSpPr txBox="1"/>
            <p:nvPr/>
          </p:nvSpPr>
          <p:spPr>
            <a:xfrm>
              <a:off x="6969050" y="1490284"/>
              <a:ext cx="4927146" cy="1053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20" b="1" i="0" u="none" strike="noStrike" kern="1200" cap="none" spc="0" normalizeH="0" baseline="0" noProof="0" dirty="0">
                  <a:ln>
                    <a:noFill/>
                  </a:ln>
                  <a:solidFill>
                    <a:srgbClr val="C61B13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Analysis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6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Times New Roman" panose="02020603050405020304" pitchFamily="18" charset="0"/>
                  <a:cs typeface="+mn-cs"/>
                </a:rPr>
                <a:t>Training Curve: </a:t>
              </a:r>
              <a:r>
                <a:rPr kumimoji="0" lang="en-IN" sz="126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Times New Roman" panose="02020603050405020304" pitchFamily="18" charset="0"/>
                  <a:cs typeface="+mn-cs"/>
                </a:rPr>
                <a:t>Smooth decline, indicating effective learning.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6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Times New Roman" panose="02020603050405020304" pitchFamily="18" charset="0"/>
                  <a:cs typeface="+mn-cs"/>
                </a:rPr>
                <a:t>Validation Curve: </a:t>
              </a:r>
              <a:r>
                <a:rPr kumimoji="0" lang="en-IN" sz="126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Times New Roman" panose="02020603050405020304" pitchFamily="18" charset="0"/>
                  <a:cs typeface="+mn-cs"/>
                </a:rPr>
                <a:t>Initial spikes but overall stabilization, suggesting good generalization.</a:t>
              </a:r>
              <a:endParaRPr kumimoji="0" lang="en-US" sz="108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Lora" pitchFamily="2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97E1189-DA4C-41EA-0458-BF1F51E40EBE}"/>
              </a:ext>
            </a:extLst>
          </p:cNvPr>
          <p:cNvGrpSpPr/>
          <p:nvPr/>
        </p:nvGrpSpPr>
        <p:grpSpPr>
          <a:xfrm>
            <a:off x="8495654" y="5917647"/>
            <a:ext cx="6145548" cy="911501"/>
            <a:chOff x="5871521" y="1608853"/>
            <a:chExt cx="5409114" cy="913247"/>
          </a:xfrm>
        </p:grpSpPr>
        <p:sp>
          <p:nvSpPr>
            <p:cNvPr id="49" name="Google Shape;626;p23">
              <a:extLst>
                <a:ext uri="{FF2B5EF4-FFF2-40B4-BE49-F238E27FC236}">
                  <a16:creationId xmlns:a16="http://schemas.microsoft.com/office/drawing/2014/main" id="{3B0AC8A1-DF3F-935F-576D-4BFF80996B55}"/>
                </a:ext>
              </a:extLst>
            </p:cNvPr>
            <p:cNvSpPr/>
            <p:nvPr/>
          </p:nvSpPr>
          <p:spPr>
            <a:xfrm>
              <a:off x="5871521" y="1631958"/>
              <a:ext cx="806249" cy="890142"/>
            </a:xfrm>
            <a:custGeom>
              <a:avLst/>
              <a:gdLst/>
              <a:ahLst/>
              <a:cxnLst/>
              <a:rect l="l" t="t" r="r" b="b"/>
              <a:pathLst>
                <a:path w="22457" h="21554" extrusionOk="0">
                  <a:moveTo>
                    <a:pt x="11222" y="0"/>
                  </a:moveTo>
                  <a:cubicBezTo>
                    <a:pt x="10053" y="0"/>
                    <a:pt x="8883" y="444"/>
                    <a:pt x="7990" y="1331"/>
                  </a:cubicBezTo>
                  <a:lnTo>
                    <a:pt x="1787" y="7546"/>
                  </a:lnTo>
                  <a:cubicBezTo>
                    <a:pt x="1" y="9332"/>
                    <a:pt x="1" y="12225"/>
                    <a:pt x="1787" y="14011"/>
                  </a:cubicBezTo>
                  <a:lnTo>
                    <a:pt x="7990" y="20214"/>
                  </a:lnTo>
                  <a:cubicBezTo>
                    <a:pt x="8883" y="21107"/>
                    <a:pt x="10053" y="21553"/>
                    <a:pt x="11222" y="21553"/>
                  </a:cubicBezTo>
                  <a:cubicBezTo>
                    <a:pt x="12392" y="21553"/>
                    <a:pt x="13562" y="21107"/>
                    <a:pt x="14455" y="20214"/>
                  </a:cubicBezTo>
                  <a:lnTo>
                    <a:pt x="20670" y="14011"/>
                  </a:lnTo>
                  <a:cubicBezTo>
                    <a:pt x="22456" y="12225"/>
                    <a:pt x="22456" y="9332"/>
                    <a:pt x="20670" y="7546"/>
                  </a:cubicBezTo>
                  <a:lnTo>
                    <a:pt x="14455" y="1331"/>
                  </a:lnTo>
                  <a:cubicBezTo>
                    <a:pt x="13562" y="444"/>
                    <a:pt x="12392" y="0"/>
                    <a:pt x="11222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82283" tIns="82283" rIns="82283" bIns="82283" anchor="ctr" anchorCtr="0">
              <a:noAutofit/>
            </a:bodyPr>
            <a:lstStyle/>
            <a:p>
              <a:pPr marL="0" marR="0" lvl="0" indent="0" algn="ctr" defTabSz="822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6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06</a:t>
              </a:r>
              <a:endParaRPr kumimoji="0" sz="21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EDA2821-3057-B816-1218-837698327DB2}"/>
                </a:ext>
              </a:extLst>
            </p:cNvPr>
            <p:cNvCxnSpPr>
              <a:cxnSpLocks/>
            </p:cNvCxnSpPr>
            <p:nvPr/>
          </p:nvCxnSpPr>
          <p:spPr>
            <a:xfrm>
              <a:off x="6333461" y="2489764"/>
              <a:ext cx="4795638" cy="0"/>
            </a:xfrm>
            <a:prstGeom prst="line">
              <a:avLst/>
            </a:prstGeom>
            <a:ln w="9525">
              <a:solidFill>
                <a:srgbClr val="777777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73A7873-169C-3607-0CEF-6E343ED54A25}"/>
                </a:ext>
              </a:extLst>
            </p:cNvPr>
            <p:cNvSpPr txBox="1"/>
            <p:nvPr/>
          </p:nvSpPr>
          <p:spPr>
            <a:xfrm>
              <a:off x="6969051" y="1608853"/>
              <a:ext cx="4311584" cy="859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20" b="1" i="0" u="none" strike="noStrike" kern="1200" cap="none" spc="0" normalizeH="0" baseline="0" noProof="0" dirty="0">
                  <a:ln>
                    <a:noFill/>
                  </a:ln>
                  <a:solidFill>
                    <a:srgbClr val="777777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Key Takeaways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6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Times New Roman" panose="02020603050405020304" pitchFamily="18" charset="0"/>
                  <a:cs typeface="+mn-cs"/>
                </a:rPr>
                <a:t>✅ Effective learning with minimal overfitting.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6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Times New Roman" panose="02020603050405020304" pitchFamily="18" charset="0"/>
                  <a:cs typeface="+mn-cs"/>
                </a:rPr>
                <a:t>✅ Minor validation fluctuations are expected but manageable.</a:t>
              </a:r>
              <a:endParaRPr kumimoji="0" lang="en-US" sz="108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Lora" pitchFamily="2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13314" name="Group 13313">
            <a:extLst>
              <a:ext uri="{FF2B5EF4-FFF2-40B4-BE49-F238E27FC236}">
                <a16:creationId xmlns:a16="http://schemas.microsoft.com/office/drawing/2014/main" id="{48DA4219-9447-2A24-04C0-18DD11F4D840}"/>
              </a:ext>
            </a:extLst>
          </p:cNvPr>
          <p:cNvGrpSpPr/>
          <p:nvPr/>
        </p:nvGrpSpPr>
        <p:grpSpPr>
          <a:xfrm>
            <a:off x="8495654" y="6959272"/>
            <a:ext cx="5973380" cy="945904"/>
            <a:chOff x="5871519" y="1608853"/>
            <a:chExt cx="6024680" cy="947716"/>
          </a:xfrm>
        </p:grpSpPr>
        <p:sp>
          <p:nvSpPr>
            <p:cNvPr id="13316" name="Google Shape;626;p23">
              <a:extLst>
                <a:ext uri="{FF2B5EF4-FFF2-40B4-BE49-F238E27FC236}">
                  <a16:creationId xmlns:a16="http://schemas.microsoft.com/office/drawing/2014/main" id="{CECB3067-80FC-466E-6784-64EF6028A066}"/>
                </a:ext>
              </a:extLst>
            </p:cNvPr>
            <p:cNvSpPr/>
            <p:nvPr/>
          </p:nvSpPr>
          <p:spPr>
            <a:xfrm>
              <a:off x="5871519" y="1669835"/>
              <a:ext cx="923885" cy="886734"/>
            </a:xfrm>
            <a:custGeom>
              <a:avLst/>
              <a:gdLst/>
              <a:ahLst/>
              <a:cxnLst/>
              <a:rect l="l" t="t" r="r" b="b"/>
              <a:pathLst>
                <a:path w="22457" h="21554" extrusionOk="0">
                  <a:moveTo>
                    <a:pt x="11222" y="0"/>
                  </a:moveTo>
                  <a:cubicBezTo>
                    <a:pt x="10053" y="0"/>
                    <a:pt x="8883" y="444"/>
                    <a:pt x="7990" y="1331"/>
                  </a:cubicBezTo>
                  <a:lnTo>
                    <a:pt x="1787" y="7546"/>
                  </a:lnTo>
                  <a:cubicBezTo>
                    <a:pt x="1" y="9332"/>
                    <a:pt x="1" y="12225"/>
                    <a:pt x="1787" y="14011"/>
                  </a:cubicBezTo>
                  <a:lnTo>
                    <a:pt x="7990" y="20214"/>
                  </a:lnTo>
                  <a:cubicBezTo>
                    <a:pt x="8883" y="21107"/>
                    <a:pt x="10053" y="21553"/>
                    <a:pt x="11222" y="21553"/>
                  </a:cubicBezTo>
                  <a:cubicBezTo>
                    <a:pt x="12392" y="21553"/>
                    <a:pt x="13562" y="21107"/>
                    <a:pt x="14455" y="20214"/>
                  </a:cubicBezTo>
                  <a:lnTo>
                    <a:pt x="20670" y="14011"/>
                  </a:lnTo>
                  <a:cubicBezTo>
                    <a:pt x="22456" y="12225"/>
                    <a:pt x="22456" y="9332"/>
                    <a:pt x="20670" y="7546"/>
                  </a:cubicBezTo>
                  <a:lnTo>
                    <a:pt x="14455" y="1331"/>
                  </a:lnTo>
                  <a:cubicBezTo>
                    <a:pt x="13562" y="444"/>
                    <a:pt x="12392" y="0"/>
                    <a:pt x="11222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82283" tIns="82283" rIns="82283" bIns="82283" anchor="ctr" anchorCtr="0">
              <a:noAutofit/>
            </a:bodyPr>
            <a:lstStyle/>
            <a:p>
              <a:pPr marL="0" marR="0" lvl="0" indent="0" algn="ctr" defTabSz="822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6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07</a:t>
              </a:r>
              <a:endParaRPr kumimoji="0" sz="21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cxnSp>
          <p:nvCxnSpPr>
            <p:cNvPr id="13317" name="Straight Connector 13316">
              <a:extLst>
                <a:ext uri="{FF2B5EF4-FFF2-40B4-BE49-F238E27FC236}">
                  <a16:creationId xmlns:a16="http://schemas.microsoft.com/office/drawing/2014/main" id="{9784069A-C9A2-116B-1152-6415796B2BA9}"/>
                </a:ext>
              </a:extLst>
            </p:cNvPr>
            <p:cNvCxnSpPr>
              <a:cxnSpLocks/>
            </p:cNvCxnSpPr>
            <p:nvPr/>
          </p:nvCxnSpPr>
          <p:spPr>
            <a:xfrm>
              <a:off x="6333461" y="2522100"/>
              <a:ext cx="5562737" cy="0"/>
            </a:xfrm>
            <a:prstGeom prst="line">
              <a:avLst/>
            </a:prstGeom>
            <a:ln w="9525">
              <a:solidFill>
                <a:srgbClr val="FFC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18" name="TextBox 13317">
              <a:extLst>
                <a:ext uri="{FF2B5EF4-FFF2-40B4-BE49-F238E27FC236}">
                  <a16:creationId xmlns:a16="http://schemas.microsoft.com/office/drawing/2014/main" id="{58A17670-6EAE-6211-B6F1-3CF1BC64AA58}"/>
                </a:ext>
              </a:extLst>
            </p:cNvPr>
            <p:cNvSpPr txBox="1"/>
            <p:nvPr/>
          </p:nvSpPr>
          <p:spPr>
            <a:xfrm>
              <a:off x="6969050" y="1608853"/>
              <a:ext cx="4927149" cy="795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2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Conclusion</a:t>
              </a:r>
            </a:p>
            <a:p>
              <a:pPr marL="0" marR="0" lvl="0" indent="0" algn="l" defTabSz="822960" rtl="0" eaLnBrk="1" fontAlgn="auto" latinLnBrk="0" hangingPunct="1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6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Times New Roman" panose="02020603050405020304" pitchFamily="18" charset="0"/>
                  <a:cs typeface="+mn-cs"/>
                </a:rPr>
                <a:t>LSTM model captured sequential patterns well; training logged with MLflow for reproducibility. 🚀</a:t>
              </a:r>
              <a:endParaRPr kumimoji="0" lang="en-US" sz="108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Lora" pitchFamily="2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3" name="Text 0">
            <a:extLst>
              <a:ext uri="{FF2B5EF4-FFF2-40B4-BE49-F238E27FC236}">
                <a16:creationId xmlns:a16="http://schemas.microsoft.com/office/drawing/2014/main" id="{CDD15D30-3864-C9B0-7E4C-EDC38EE2F55D}"/>
              </a:ext>
            </a:extLst>
          </p:cNvPr>
          <p:cNvSpPr/>
          <p:nvPr/>
        </p:nvSpPr>
        <p:spPr>
          <a:xfrm>
            <a:off x="292323" y="54427"/>
            <a:ext cx="7754397" cy="1369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IN" sz="4000" b="1" i="0" dirty="0">
                <a:solidFill>
                  <a:srgbClr val="262626"/>
                </a:solidFill>
                <a:effectLst/>
                <a:latin typeface="Russo One" panose="02000503050000020004" pitchFamily="2" charset="0"/>
              </a:rPr>
              <a:t>LSTM Model Training </a:t>
            </a:r>
          </a:p>
          <a:p>
            <a:pPr algn="ctr"/>
            <a:r>
              <a:rPr lang="en-IN" sz="4000" b="1" i="0" dirty="0">
                <a:solidFill>
                  <a:srgbClr val="262626"/>
                </a:solidFill>
                <a:effectLst/>
                <a:latin typeface="Russo One" panose="02000503050000020004" pitchFamily="2" charset="0"/>
              </a:rPr>
              <a:t>&amp; MLflow Logging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12CA15-06D1-1C3D-3C73-1E8E1A6FC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54" y="1336110"/>
            <a:ext cx="4770087" cy="1210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3FD6ED-0756-73CA-99AD-46033A9B7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40" y="2645077"/>
            <a:ext cx="6531740" cy="3592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5B06075A-67C6-D829-4ECA-FCAC83475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479" y="6326533"/>
            <a:ext cx="4110038" cy="1809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69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0796" y="110531"/>
            <a:ext cx="7406078" cy="1305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IN" sz="3600" b="1" dirty="0">
                <a:effectLst/>
                <a:latin typeface="Russo One" panose="02000503050000020004" pitchFamily="2" charset="0"/>
              </a:rPr>
              <a:t>Determining Last </a:t>
            </a:r>
            <a:r>
              <a:rPr lang="en-IN" sz="3600" b="1" dirty="0">
                <a:latin typeface="Russo One" panose="02000503050000020004" pitchFamily="2" charset="0"/>
              </a:rPr>
              <a:t>A</a:t>
            </a:r>
            <a:r>
              <a:rPr lang="en-IN" sz="3600" b="1" dirty="0">
                <a:effectLst/>
                <a:latin typeface="Russo One" panose="02000503050000020004" pitchFamily="2" charset="0"/>
              </a:rPr>
              <a:t>vailable </a:t>
            </a:r>
            <a:r>
              <a:rPr lang="en-IN" sz="3600" b="1" dirty="0">
                <a:latin typeface="Russo One" panose="02000503050000020004" pitchFamily="2" charset="0"/>
              </a:rPr>
              <a:t>D</a:t>
            </a:r>
            <a:r>
              <a:rPr lang="en-IN" sz="3600" b="1" dirty="0">
                <a:effectLst/>
                <a:latin typeface="Russo One" panose="02000503050000020004" pitchFamily="2" charset="0"/>
              </a:rPr>
              <a:t>ate </a:t>
            </a:r>
          </a:p>
          <a:p>
            <a:pPr algn="ctr"/>
            <a:r>
              <a:rPr lang="en-IN" sz="3600" b="1" dirty="0">
                <a:effectLst/>
                <a:latin typeface="Russo One" panose="02000503050000020004" pitchFamily="2" charset="0"/>
              </a:rPr>
              <a:t>&amp; Saving the Model &amp; Scaler</a:t>
            </a:r>
            <a:endParaRPr lang="en-IN" sz="3600" b="0" dirty="0">
              <a:effectLst/>
              <a:latin typeface="Russo One" panose="02000503050000020004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93" y="1933337"/>
            <a:ext cx="1115258" cy="1784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30517" y="2156341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251F5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Overview</a:t>
            </a:r>
            <a:endParaRPr lang="en-US" sz="2050" b="1" dirty="0">
              <a:solidFill>
                <a:srgbClr val="3251F5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2230517" y="2618184"/>
            <a:ext cx="5724202" cy="715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IN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Developed an LSTM model to predict future sales based on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IN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historical data.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93" y="3717846"/>
            <a:ext cx="1115258" cy="17845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30517" y="3940850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8EE7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&amp; Scaler Saving</a:t>
            </a:r>
            <a:endParaRPr lang="en-US" sz="2050" b="1" dirty="0">
              <a:solidFill>
                <a:srgbClr val="008EE7"/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2230517" y="4402693"/>
            <a:ext cx="5724202" cy="715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Saved LSTM model as </a:t>
            </a: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lstm.keras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</a:p>
          <a:p>
            <a:pPr marL="285750" indent="-285750" algn="l">
              <a:lnSpc>
                <a:spcPts val="28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MinMaxScaler objects saved as </a:t>
            </a: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scaler_X.pkl 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and </a:t>
            </a: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scaler_y.pkl</a:t>
            </a:r>
            <a:endParaRPr lang="en-US" sz="1600" b="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93" y="5502354"/>
            <a:ext cx="1115258" cy="17845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30517" y="5725358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B33B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Last Training Data Date</a:t>
            </a:r>
            <a:endParaRPr lang="en-US" sz="2050" b="1" dirty="0">
              <a:solidFill>
                <a:srgbClr val="DB33BF"/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2230517" y="6187202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Last available date in training data is: 2015-07-31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AD3C0D-9A40-73B2-67AA-A71C2E6FF195}"/>
              </a:ext>
            </a:extLst>
          </p:cNvPr>
          <p:cNvSpPr/>
          <p:nvPr/>
        </p:nvSpPr>
        <p:spPr>
          <a:xfrm>
            <a:off x="8165054" y="0"/>
            <a:ext cx="6465345" cy="822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B162C3-D0BB-AF0B-098A-C2B6149E0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9285" y="551600"/>
            <a:ext cx="2760731" cy="3040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E064C-9EBF-B129-C17E-844BB63A66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2" r="3497"/>
          <a:stretch/>
        </p:blipFill>
        <p:spPr>
          <a:xfrm>
            <a:off x="11123877" y="110531"/>
            <a:ext cx="3377432" cy="3040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68AE9DF-0A4B-1E5A-17D8-DE8314B038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9285" y="4027105"/>
            <a:ext cx="3566924" cy="3259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C7CB1DA-1981-B365-69B3-D4C6116392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0440" y="3284393"/>
            <a:ext cx="2520869" cy="4834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5" b="18125"/>
          <a:stretch>
            <a:fillRect/>
          </a:stretch>
        </p:blipFill>
        <p:spPr/>
      </p:pic>
      <p:grpSp>
        <p:nvGrpSpPr>
          <p:cNvPr id="42" name="Group 41"/>
          <p:cNvGrpSpPr/>
          <p:nvPr/>
        </p:nvGrpSpPr>
        <p:grpSpPr>
          <a:xfrm>
            <a:off x="799882" y="5322093"/>
            <a:ext cx="889379" cy="686397"/>
            <a:chOff x="1506538" y="1598613"/>
            <a:chExt cx="1057275" cy="815975"/>
          </a:xfrm>
          <a:solidFill>
            <a:schemeClr val="accent1"/>
          </a:solidFill>
        </p:grpSpPr>
        <p:sp>
          <p:nvSpPr>
            <p:cNvPr id="43" name="Freeform 6"/>
            <p:cNvSpPr>
              <a:spLocks noEditPoints="1"/>
            </p:cNvSpPr>
            <p:nvPr/>
          </p:nvSpPr>
          <p:spPr bwMode="auto">
            <a:xfrm>
              <a:off x="1506538" y="1598613"/>
              <a:ext cx="1057275" cy="815975"/>
            </a:xfrm>
            <a:custGeom>
              <a:avLst/>
              <a:gdLst>
                <a:gd name="T0" fmla="*/ 605 w 3330"/>
                <a:gd name="T1" fmla="*/ 2077 h 2569"/>
                <a:gd name="T2" fmla="*/ 2876 w 3330"/>
                <a:gd name="T3" fmla="*/ 642 h 2569"/>
                <a:gd name="T4" fmla="*/ 1249 w 3330"/>
                <a:gd name="T5" fmla="*/ 302 h 2569"/>
                <a:gd name="T6" fmla="*/ 1285 w 3330"/>
                <a:gd name="T7" fmla="*/ 389 h 2569"/>
                <a:gd name="T8" fmla="*/ 1347 w 3330"/>
                <a:gd name="T9" fmla="*/ 420 h 2569"/>
                <a:gd name="T10" fmla="*/ 1395 w 3330"/>
                <a:gd name="T11" fmla="*/ 464 h 2569"/>
                <a:gd name="T12" fmla="*/ 2071 w 3330"/>
                <a:gd name="T13" fmla="*/ 491 h 2569"/>
                <a:gd name="T14" fmla="*/ 2109 w 3330"/>
                <a:gd name="T15" fmla="*/ 441 h 2569"/>
                <a:gd name="T16" fmla="*/ 2163 w 3330"/>
                <a:gd name="T17" fmla="*/ 403 h 2569"/>
                <a:gd name="T18" fmla="*/ 2232 w 3330"/>
                <a:gd name="T19" fmla="*/ 378 h 2569"/>
                <a:gd name="T20" fmla="*/ 1249 w 3330"/>
                <a:gd name="T21" fmla="*/ 302 h 2569"/>
                <a:gd name="T22" fmla="*/ 3179 w 3330"/>
                <a:gd name="T23" fmla="*/ 0 h 2569"/>
                <a:gd name="T24" fmla="*/ 3237 w 3330"/>
                <a:gd name="T25" fmla="*/ 11 h 2569"/>
                <a:gd name="T26" fmla="*/ 3286 w 3330"/>
                <a:gd name="T27" fmla="*/ 44 h 2569"/>
                <a:gd name="T28" fmla="*/ 3318 w 3330"/>
                <a:gd name="T29" fmla="*/ 92 h 2569"/>
                <a:gd name="T30" fmla="*/ 3330 w 3330"/>
                <a:gd name="T31" fmla="*/ 151 h 2569"/>
                <a:gd name="T32" fmla="*/ 3318 w 3330"/>
                <a:gd name="T33" fmla="*/ 210 h 2569"/>
                <a:gd name="T34" fmla="*/ 3286 w 3330"/>
                <a:gd name="T35" fmla="*/ 258 h 2569"/>
                <a:gd name="T36" fmla="*/ 3237 w 3330"/>
                <a:gd name="T37" fmla="*/ 290 h 2569"/>
                <a:gd name="T38" fmla="*/ 3179 w 3330"/>
                <a:gd name="T39" fmla="*/ 302 h 2569"/>
                <a:gd name="T40" fmla="*/ 2383 w 3330"/>
                <a:gd name="T41" fmla="*/ 378 h 2569"/>
                <a:gd name="T42" fmla="*/ 2453 w 3330"/>
                <a:gd name="T43" fmla="*/ 403 h 2569"/>
                <a:gd name="T44" fmla="*/ 2508 w 3330"/>
                <a:gd name="T45" fmla="*/ 441 h 2569"/>
                <a:gd name="T46" fmla="*/ 2546 w 3330"/>
                <a:gd name="T47" fmla="*/ 491 h 2569"/>
                <a:gd name="T48" fmla="*/ 2972 w 3330"/>
                <a:gd name="T49" fmla="*/ 494 h 2569"/>
                <a:gd name="T50" fmla="*/ 3005 w 3330"/>
                <a:gd name="T51" fmla="*/ 513 h 2569"/>
                <a:gd name="T52" fmla="*/ 3024 w 3330"/>
                <a:gd name="T53" fmla="*/ 546 h 2569"/>
                <a:gd name="T54" fmla="*/ 3027 w 3330"/>
                <a:gd name="T55" fmla="*/ 2153 h 2569"/>
                <a:gd name="T56" fmla="*/ 3017 w 3330"/>
                <a:gd name="T57" fmla="*/ 2191 h 2569"/>
                <a:gd name="T58" fmla="*/ 2990 w 3330"/>
                <a:gd name="T59" fmla="*/ 2218 h 2569"/>
                <a:gd name="T60" fmla="*/ 2952 w 3330"/>
                <a:gd name="T61" fmla="*/ 2228 h 2569"/>
                <a:gd name="T62" fmla="*/ 510 w 3330"/>
                <a:gd name="T63" fmla="*/ 2226 h 2569"/>
                <a:gd name="T64" fmla="*/ 476 w 3330"/>
                <a:gd name="T65" fmla="*/ 2206 h 2569"/>
                <a:gd name="T66" fmla="*/ 457 w 3330"/>
                <a:gd name="T67" fmla="*/ 2173 h 2569"/>
                <a:gd name="T68" fmla="*/ 454 w 3330"/>
                <a:gd name="T69" fmla="*/ 566 h 2569"/>
                <a:gd name="T70" fmla="*/ 464 w 3330"/>
                <a:gd name="T71" fmla="*/ 528 h 2569"/>
                <a:gd name="T72" fmla="*/ 491 w 3330"/>
                <a:gd name="T73" fmla="*/ 501 h 2569"/>
                <a:gd name="T74" fmla="*/ 530 w 3330"/>
                <a:gd name="T75" fmla="*/ 491 h 2569"/>
                <a:gd name="T76" fmla="*/ 952 w 3330"/>
                <a:gd name="T77" fmla="*/ 464 h 2569"/>
                <a:gd name="T78" fmla="*/ 999 w 3330"/>
                <a:gd name="T79" fmla="*/ 420 h 2569"/>
                <a:gd name="T80" fmla="*/ 1062 w 3330"/>
                <a:gd name="T81" fmla="*/ 389 h 2569"/>
                <a:gd name="T82" fmla="*/ 1098 w 3330"/>
                <a:gd name="T83" fmla="*/ 302 h 2569"/>
                <a:gd name="T84" fmla="*/ 303 w 3330"/>
                <a:gd name="T85" fmla="*/ 2418 h 2569"/>
                <a:gd name="T86" fmla="*/ 291 w 3330"/>
                <a:gd name="T87" fmla="*/ 2476 h 2569"/>
                <a:gd name="T88" fmla="*/ 258 w 3330"/>
                <a:gd name="T89" fmla="*/ 2525 h 2569"/>
                <a:gd name="T90" fmla="*/ 210 w 3330"/>
                <a:gd name="T91" fmla="*/ 2557 h 2569"/>
                <a:gd name="T92" fmla="*/ 151 w 3330"/>
                <a:gd name="T93" fmla="*/ 2569 h 2569"/>
                <a:gd name="T94" fmla="*/ 93 w 3330"/>
                <a:gd name="T95" fmla="*/ 2557 h 2569"/>
                <a:gd name="T96" fmla="*/ 44 w 3330"/>
                <a:gd name="T97" fmla="*/ 2525 h 2569"/>
                <a:gd name="T98" fmla="*/ 12 w 3330"/>
                <a:gd name="T99" fmla="*/ 2476 h 2569"/>
                <a:gd name="T100" fmla="*/ 0 w 3330"/>
                <a:gd name="T101" fmla="*/ 2418 h 2569"/>
                <a:gd name="T102" fmla="*/ 3 w 3330"/>
                <a:gd name="T103" fmla="*/ 120 h 2569"/>
                <a:gd name="T104" fmla="*/ 26 w 3330"/>
                <a:gd name="T105" fmla="*/ 67 h 2569"/>
                <a:gd name="T106" fmla="*/ 67 w 3330"/>
                <a:gd name="T107" fmla="*/ 25 h 2569"/>
                <a:gd name="T108" fmla="*/ 121 w 3330"/>
                <a:gd name="T109" fmla="*/ 3 h 2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30" h="2569">
                  <a:moveTo>
                    <a:pt x="605" y="642"/>
                  </a:moveTo>
                  <a:lnTo>
                    <a:pt x="605" y="2077"/>
                  </a:lnTo>
                  <a:lnTo>
                    <a:pt x="2876" y="2077"/>
                  </a:lnTo>
                  <a:lnTo>
                    <a:pt x="2876" y="642"/>
                  </a:lnTo>
                  <a:lnTo>
                    <a:pt x="605" y="642"/>
                  </a:lnTo>
                  <a:close/>
                  <a:moveTo>
                    <a:pt x="1249" y="302"/>
                  </a:moveTo>
                  <a:lnTo>
                    <a:pt x="1249" y="378"/>
                  </a:lnTo>
                  <a:lnTo>
                    <a:pt x="1285" y="389"/>
                  </a:lnTo>
                  <a:lnTo>
                    <a:pt x="1318" y="403"/>
                  </a:lnTo>
                  <a:lnTo>
                    <a:pt x="1347" y="420"/>
                  </a:lnTo>
                  <a:lnTo>
                    <a:pt x="1372" y="441"/>
                  </a:lnTo>
                  <a:lnTo>
                    <a:pt x="1395" y="464"/>
                  </a:lnTo>
                  <a:lnTo>
                    <a:pt x="1411" y="491"/>
                  </a:lnTo>
                  <a:lnTo>
                    <a:pt x="2071" y="491"/>
                  </a:lnTo>
                  <a:lnTo>
                    <a:pt x="2087" y="464"/>
                  </a:lnTo>
                  <a:lnTo>
                    <a:pt x="2109" y="441"/>
                  </a:lnTo>
                  <a:lnTo>
                    <a:pt x="2134" y="420"/>
                  </a:lnTo>
                  <a:lnTo>
                    <a:pt x="2163" y="403"/>
                  </a:lnTo>
                  <a:lnTo>
                    <a:pt x="2197" y="389"/>
                  </a:lnTo>
                  <a:lnTo>
                    <a:pt x="2232" y="378"/>
                  </a:lnTo>
                  <a:lnTo>
                    <a:pt x="2232" y="302"/>
                  </a:lnTo>
                  <a:lnTo>
                    <a:pt x="1249" y="302"/>
                  </a:lnTo>
                  <a:close/>
                  <a:moveTo>
                    <a:pt x="151" y="0"/>
                  </a:moveTo>
                  <a:lnTo>
                    <a:pt x="3179" y="0"/>
                  </a:lnTo>
                  <a:lnTo>
                    <a:pt x="3209" y="3"/>
                  </a:lnTo>
                  <a:lnTo>
                    <a:pt x="3237" y="11"/>
                  </a:lnTo>
                  <a:lnTo>
                    <a:pt x="3263" y="25"/>
                  </a:lnTo>
                  <a:lnTo>
                    <a:pt x="3286" y="44"/>
                  </a:lnTo>
                  <a:lnTo>
                    <a:pt x="3304" y="67"/>
                  </a:lnTo>
                  <a:lnTo>
                    <a:pt x="3318" y="92"/>
                  </a:lnTo>
                  <a:lnTo>
                    <a:pt x="3327" y="120"/>
                  </a:lnTo>
                  <a:lnTo>
                    <a:pt x="3330" y="151"/>
                  </a:lnTo>
                  <a:lnTo>
                    <a:pt x="3327" y="181"/>
                  </a:lnTo>
                  <a:lnTo>
                    <a:pt x="3318" y="210"/>
                  </a:lnTo>
                  <a:lnTo>
                    <a:pt x="3304" y="236"/>
                  </a:lnTo>
                  <a:lnTo>
                    <a:pt x="3286" y="258"/>
                  </a:lnTo>
                  <a:lnTo>
                    <a:pt x="3263" y="276"/>
                  </a:lnTo>
                  <a:lnTo>
                    <a:pt x="3237" y="290"/>
                  </a:lnTo>
                  <a:lnTo>
                    <a:pt x="3209" y="299"/>
                  </a:lnTo>
                  <a:lnTo>
                    <a:pt x="3179" y="302"/>
                  </a:lnTo>
                  <a:lnTo>
                    <a:pt x="2383" y="302"/>
                  </a:lnTo>
                  <a:lnTo>
                    <a:pt x="2383" y="378"/>
                  </a:lnTo>
                  <a:lnTo>
                    <a:pt x="2420" y="389"/>
                  </a:lnTo>
                  <a:lnTo>
                    <a:pt x="2453" y="403"/>
                  </a:lnTo>
                  <a:lnTo>
                    <a:pt x="2482" y="420"/>
                  </a:lnTo>
                  <a:lnTo>
                    <a:pt x="2508" y="441"/>
                  </a:lnTo>
                  <a:lnTo>
                    <a:pt x="2530" y="464"/>
                  </a:lnTo>
                  <a:lnTo>
                    <a:pt x="2546" y="491"/>
                  </a:lnTo>
                  <a:lnTo>
                    <a:pt x="2952" y="491"/>
                  </a:lnTo>
                  <a:lnTo>
                    <a:pt x="2972" y="494"/>
                  </a:lnTo>
                  <a:lnTo>
                    <a:pt x="2990" y="501"/>
                  </a:lnTo>
                  <a:lnTo>
                    <a:pt x="3005" y="513"/>
                  </a:lnTo>
                  <a:lnTo>
                    <a:pt x="3017" y="528"/>
                  </a:lnTo>
                  <a:lnTo>
                    <a:pt x="3024" y="546"/>
                  </a:lnTo>
                  <a:lnTo>
                    <a:pt x="3027" y="566"/>
                  </a:lnTo>
                  <a:lnTo>
                    <a:pt x="3027" y="2153"/>
                  </a:lnTo>
                  <a:lnTo>
                    <a:pt x="3024" y="2173"/>
                  </a:lnTo>
                  <a:lnTo>
                    <a:pt x="3017" y="2191"/>
                  </a:lnTo>
                  <a:lnTo>
                    <a:pt x="3005" y="2206"/>
                  </a:lnTo>
                  <a:lnTo>
                    <a:pt x="2990" y="2218"/>
                  </a:lnTo>
                  <a:lnTo>
                    <a:pt x="2972" y="2226"/>
                  </a:lnTo>
                  <a:lnTo>
                    <a:pt x="2952" y="2228"/>
                  </a:lnTo>
                  <a:lnTo>
                    <a:pt x="530" y="2228"/>
                  </a:lnTo>
                  <a:lnTo>
                    <a:pt x="510" y="2226"/>
                  </a:lnTo>
                  <a:lnTo>
                    <a:pt x="491" y="2218"/>
                  </a:lnTo>
                  <a:lnTo>
                    <a:pt x="476" y="2206"/>
                  </a:lnTo>
                  <a:lnTo>
                    <a:pt x="464" y="2191"/>
                  </a:lnTo>
                  <a:lnTo>
                    <a:pt x="457" y="2173"/>
                  </a:lnTo>
                  <a:lnTo>
                    <a:pt x="454" y="2153"/>
                  </a:lnTo>
                  <a:lnTo>
                    <a:pt x="454" y="566"/>
                  </a:lnTo>
                  <a:lnTo>
                    <a:pt x="457" y="546"/>
                  </a:lnTo>
                  <a:lnTo>
                    <a:pt x="464" y="528"/>
                  </a:lnTo>
                  <a:lnTo>
                    <a:pt x="476" y="513"/>
                  </a:lnTo>
                  <a:lnTo>
                    <a:pt x="491" y="501"/>
                  </a:lnTo>
                  <a:lnTo>
                    <a:pt x="510" y="494"/>
                  </a:lnTo>
                  <a:lnTo>
                    <a:pt x="530" y="491"/>
                  </a:lnTo>
                  <a:lnTo>
                    <a:pt x="935" y="491"/>
                  </a:lnTo>
                  <a:lnTo>
                    <a:pt x="952" y="464"/>
                  </a:lnTo>
                  <a:lnTo>
                    <a:pt x="974" y="441"/>
                  </a:lnTo>
                  <a:lnTo>
                    <a:pt x="999" y="420"/>
                  </a:lnTo>
                  <a:lnTo>
                    <a:pt x="1028" y="403"/>
                  </a:lnTo>
                  <a:lnTo>
                    <a:pt x="1062" y="389"/>
                  </a:lnTo>
                  <a:lnTo>
                    <a:pt x="1098" y="378"/>
                  </a:lnTo>
                  <a:lnTo>
                    <a:pt x="1098" y="302"/>
                  </a:lnTo>
                  <a:lnTo>
                    <a:pt x="303" y="302"/>
                  </a:lnTo>
                  <a:lnTo>
                    <a:pt x="303" y="2418"/>
                  </a:lnTo>
                  <a:lnTo>
                    <a:pt x="300" y="2448"/>
                  </a:lnTo>
                  <a:lnTo>
                    <a:pt x="291" y="2476"/>
                  </a:lnTo>
                  <a:lnTo>
                    <a:pt x="276" y="2502"/>
                  </a:lnTo>
                  <a:lnTo>
                    <a:pt x="258" y="2525"/>
                  </a:lnTo>
                  <a:lnTo>
                    <a:pt x="236" y="2543"/>
                  </a:lnTo>
                  <a:lnTo>
                    <a:pt x="210" y="2557"/>
                  </a:lnTo>
                  <a:lnTo>
                    <a:pt x="182" y="2566"/>
                  </a:lnTo>
                  <a:lnTo>
                    <a:pt x="151" y="2569"/>
                  </a:lnTo>
                  <a:lnTo>
                    <a:pt x="121" y="2566"/>
                  </a:lnTo>
                  <a:lnTo>
                    <a:pt x="93" y="2557"/>
                  </a:lnTo>
                  <a:lnTo>
                    <a:pt x="67" y="2543"/>
                  </a:lnTo>
                  <a:lnTo>
                    <a:pt x="44" y="2525"/>
                  </a:lnTo>
                  <a:lnTo>
                    <a:pt x="26" y="2502"/>
                  </a:lnTo>
                  <a:lnTo>
                    <a:pt x="12" y="2476"/>
                  </a:lnTo>
                  <a:lnTo>
                    <a:pt x="3" y="2448"/>
                  </a:lnTo>
                  <a:lnTo>
                    <a:pt x="0" y="2418"/>
                  </a:lnTo>
                  <a:lnTo>
                    <a:pt x="0" y="151"/>
                  </a:lnTo>
                  <a:lnTo>
                    <a:pt x="3" y="120"/>
                  </a:lnTo>
                  <a:lnTo>
                    <a:pt x="12" y="92"/>
                  </a:lnTo>
                  <a:lnTo>
                    <a:pt x="26" y="67"/>
                  </a:lnTo>
                  <a:lnTo>
                    <a:pt x="44" y="44"/>
                  </a:lnTo>
                  <a:lnTo>
                    <a:pt x="67" y="25"/>
                  </a:lnTo>
                  <a:lnTo>
                    <a:pt x="93" y="11"/>
                  </a:lnTo>
                  <a:lnTo>
                    <a:pt x="121" y="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2880" dirty="0"/>
            </a:p>
          </p:txBody>
        </p:sp>
        <p:sp>
          <p:nvSpPr>
            <p:cNvPr id="44" name="Freeform 7"/>
            <p:cNvSpPr>
              <a:spLocks/>
            </p:cNvSpPr>
            <p:nvPr/>
          </p:nvSpPr>
          <p:spPr bwMode="auto">
            <a:xfrm>
              <a:off x="1720851" y="1951038"/>
              <a:ext cx="158750" cy="198437"/>
            </a:xfrm>
            <a:custGeom>
              <a:avLst/>
              <a:gdLst>
                <a:gd name="T0" fmla="*/ 300 w 498"/>
                <a:gd name="T1" fmla="*/ 5 h 627"/>
                <a:gd name="T2" fmla="*/ 385 w 498"/>
                <a:gd name="T3" fmla="*/ 33 h 627"/>
                <a:gd name="T4" fmla="*/ 448 w 498"/>
                <a:gd name="T5" fmla="*/ 80 h 627"/>
                <a:gd name="T6" fmla="*/ 473 w 498"/>
                <a:gd name="T7" fmla="*/ 139 h 627"/>
                <a:gd name="T8" fmla="*/ 454 w 498"/>
                <a:gd name="T9" fmla="*/ 178 h 627"/>
                <a:gd name="T10" fmla="*/ 411 w 498"/>
                <a:gd name="T11" fmla="*/ 194 h 627"/>
                <a:gd name="T12" fmla="*/ 378 w 498"/>
                <a:gd name="T13" fmla="*/ 184 h 627"/>
                <a:gd name="T14" fmla="*/ 353 w 498"/>
                <a:gd name="T15" fmla="*/ 158 h 627"/>
                <a:gd name="T16" fmla="*/ 325 w 498"/>
                <a:gd name="T17" fmla="*/ 130 h 627"/>
                <a:gd name="T18" fmla="*/ 279 w 498"/>
                <a:gd name="T19" fmla="*/ 110 h 627"/>
                <a:gd name="T20" fmla="*/ 206 w 498"/>
                <a:gd name="T21" fmla="*/ 106 h 627"/>
                <a:gd name="T22" fmla="*/ 152 w 498"/>
                <a:gd name="T23" fmla="*/ 130 h 627"/>
                <a:gd name="T24" fmla="*/ 133 w 498"/>
                <a:gd name="T25" fmla="*/ 175 h 627"/>
                <a:gd name="T26" fmla="*/ 151 w 498"/>
                <a:gd name="T27" fmla="*/ 212 h 627"/>
                <a:gd name="T28" fmla="*/ 194 w 498"/>
                <a:gd name="T29" fmla="*/ 232 h 627"/>
                <a:gd name="T30" fmla="*/ 340 w 498"/>
                <a:gd name="T31" fmla="*/ 266 h 627"/>
                <a:gd name="T32" fmla="*/ 423 w 498"/>
                <a:gd name="T33" fmla="*/ 298 h 627"/>
                <a:gd name="T34" fmla="*/ 471 w 498"/>
                <a:gd name="T35" fmla="*/ 345 h 627"/>
                <a:gd name="T36" fmla="*/ 494 w 498"/>
                <a:gd name="T37" fmla="*/ 400 h 627"/>
                <a:gd name="T38" fmla="*/ 496 w 498"/>
                <a:gd name="T39" fmla="*/ 465 h 627"/>
                <a:gd name="T40" fmla="*/ 470 w 498"/>
                <a:gd name="T41" fmla="*/ 535 h 627"/>
                <a:gd name="T42" fmla="*/ 414 w 498"/>
                <a:gd name="T43" fmla="*/ 588 h 627"/>
                <a:gd name="T44" fmla="*/ 326 w 498"/>
                <a:gd name="T45" fmla="*/ 621 h 627"/>
                <a:gd name="T46" fmla="*/ 209 w 498"/>
                <a:gd name="T47" fmla="*/ 625 h 627"/>
                <a:gd name="T48" fmla="*/ 109 w 498"/>
                <a:gd name="T49" fmla="*/ 602 h 627"/>
                <a:gd name="T50" fmla="*/ 41 w 498"/>
                <a:gd name="T51" fmla="*/ 560 h 627"/>
                <a:gd name="T52" fmla="*/ 6 w 498"/>
                <a:gd name="T53" fmla="*/ 509 h 627"/>
                <a:gd name="T54" fmla="*/ 2 w 498"/>
                <a:gd name="T55" fmla="*/ 460 h 627"/>
                <a:gd name="T56" fmla="*/ 28 w 498"/>
                <a:gd name="T57" fmla="*/ 426 h 627"/>
                <a:gd name="T58" fmla="*/ 71 w 498"/>
                <a:gd name="T59" fmla="*/ 420 h 627"/>
                <a:gd name="T60" fmla="*/ 102 w 498"/>
                <a:gd name="T61" fmla="*/ 437 h 627"/>
                <a:gd name="T62" fmla="*/ 126 w 498"/>
                <a:gd name="T63" fmla="*/ 468 h 627"/>
                <a:gd name="T64" fmla="*/ 155 w 498"/>
                <a:gd name="T65" fmla="*/ 499 h 627"/>
                <a:gd name="T66" fmla="*/ 203 w 498"/>
                <a:gd name="T67" fmla="*/ 522 h 627"/>
                <a:gd name="T68" fmla="*/ 276 w 498"/>
                <a:gd name="T69" fmla="*/ 525 h 627"/>
                <a:gd name="T70" fmla="*/ 332 w 498"/>
                <a:gd name="T71" fmla="*/ 503 h 627"/>
                <a:gd name="T72" fmla="*/ 358 w 498"/>
                <a:gd name="T73" fmla="*/ 463 h 627"/>
                <a:gd name="T74" fmla="*/ 357 w 498"/>
                <a:gd name="T75" fmla="*/ 427 h 627"/>
                <a:gd name="T76" fmla="*/ 334 w 498"/>
                <a:gd name="T77" fmla="*/ 399 h 627"/>
                <a:gd name="T78" fmla="*/ 148 w 498"/>
                <a:gd name="T79" fmla="*/ 347 h 627"/>
                <a:gd name="T80" fmla="*/ 68 w 498"/>
                <a:gd name="T81" fmla="*/ 313 h 627"/>
                <a:gd name="T82" fmla="*/ 23 w 498"/>
                <a:gd name="T83" fmla="*/ 269 h 627"/>
                <a:gd name="T84" fmla="*/ 4 w 498"/>
                <a:gd name="T85" fmla="*/ 218 h 627"/>
                <a:gd name="T86" fmla="*/ 4 w 498"/>
                <a:gd name="T87" fmla="*/ 153 h 627"/>
                <a:gd name="T88" fmla="*/ 33 w 498"/>
                <a:gd name="T89" fmla="*/ 83 h 627"/>
                <a:gd name="T90" fmla="*/ 89 w 498"/>
                <a:gd name="T91" fmla="*/ 35 h 627"/>
                <a:gd name="T92" fmla="*/ 161 w 498"/>
                <a:gd name="T93" fmla="*/ 8 h 627"/>
                <a:gd name="T94" fmla="*/ 240 w 498"/>
                <a:gd name="T95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98" h="627">
                  <a:moveTo>
                    <a:pt x="240" y="0"/>
                  </a:moveTo>
                  <a:lnTo>
                    <a:pt x="271" y="1"/>
                  </a:lnTo>
                  <a:lnTo>
                    <a:pt x="300" y="5"/>
                  </a:lnTo>
                  <a:lnTo>
                    <a:pt x="329" y="12"/>
                  </a:lnTo>
                  <a:lnTo>
                    <a:pt x="357" y="21"/>
                  </a:lnTo>
                  <a:lnTo>
                    <a:pt x="385" y="33"/>
                  </a:lnTo>
                  <a:lnTo>
                    <a:pt x="409" y="47"/>
                  </a:lnTo>
                  <a:lnTo>
                    <a:pt x="430" y="63"/>
                  </a:lnTo>
                  <a:lnTo>
                    <a:pt x="448" y="80"/>
                  </a:lnTo>
                  <a:lnTo>
                    <a:pt x="461" y="98"/>
                  </a:lnTo>
                  <a:lnTo>
                    <a:pt x="470" y="118"/>
                  </a:lnTo>
                  <a:lnTo>
                    <a:pt x="473" y="139"/>
                  </a:lnTo>
                  <a:lnTo>
                    <a:pt x="470" y="155"/>
                  </a:lnTo>
                  <a:lnTo>
                    <a:pt x="464" y="168"/>
                  </a:lnTo>
                  <a:lnTo>
                    <a:pt x="454" y="178"/>
                  </a:lnTo>
                  <a:lnTo>
                    <a:pt x="441" y="188"/>
                  </a:lnTo>
                  <a:lnTo>
                    <a:pt x="427" y="192"/>
                  </a:lnTo>
                  <a:lnTo>
                    <a:pt x="411" y="194"/>
                  </a:lnTo>
                  <a:lnTo>
                    <a:pt x="398" y="193"/>
                  </a:lnTo>
                  <a:lnTo>
                    <a:pt x="388" y="189"/>
                  </a:lnTo>
                  <a:lnTo>
                    <a:pt x="378" y="184"/>
                  </a:lnTo>
                  <a:lnTo>
                    <a:pt x="369" y="176"/>
                  </a:lnTo>
                  <a:lnTo>
                    <a:pt x="361" y="167"/>
                  </a:lnTo>
                  <a:lnTo>
                    <a:pt x="353" y="158"/>
                  </a:lnTo>
                  <a:lnTo>
                    <a:pt x="345" y="149"/>
                  </a:lnTo>
                  <a:lnTo>
                    <a:pt x="335" y="140"/>
                  </a:lnTo>
                  <a:lnTo>
                    <a:pt x="325" y="130"/>
                  </a:lnTo>
                  <a:lnTo>
                    <a:pt x="312" y="122"/>
                  </a:lnTo>
                  <a:lnTo>
                    <a:pt x="297" y="115"/>
                  </a:lnTo>
                  <a:lnTo>
                    <a:pt x="279" y="110"/>
                  </a:lnTo>
                  <a:lnTo>
                    <a:pt x="256" y="106"/>
                  </a:lnTo>
                  <a:lnTo>
                    <a:pt x="231" y="105"/>
                  </a:lnTo>
                  <a:lnTo>
                    <a:pt x="206" y="106"/>
                  </a:lnTo>
                  <a:lnTo>
                    <a:pt x="185" y="111"/>
                  </a:lnTo>
                  <a:lnTo>
                    <a:pt x="167" y="119"/>
                  </a:lnTo>
                  <a:lnTo>
                    <a:pt x="152" y="130"/>
                  </a:lnTo>
                  <a:lnTo>
                    <a:pt x="141" y="143"/>
                  </a:lnTo>
                  <a:lnTo>
                    <a:pt x="135" y="158"/>
                  </a:lnTo>
                  <a:lnTo>
                    <a:pt x="133" y="175"/>
                  </a:lnTo>
                  <a:lnTo>
                    <a:pt x="135" y="190"/>
                  </a:lnTo>
                  <a:lnTo>
                    <a:pt x="141" y="202"/>
                  </a:lnTo>
                  <a:lnTo>
                    <a:pt x="151" y="212"/>
                  </a:lnTo>
                  <a:lnTo>
                    <a:pt x="164" y="220"/>
                  </a:lnTo>
                  <a:lnTo>
                    <a:pt x="178" y="226"/>
                  </a:lnTo>
                  <a:lnTo>
                    <a:pt x="194" y="232"/>
                  </a:lnTo>
                  <a:lnTo>
                    <a:pt x="210" y="236"/>
                  </a:lnTo>
                  <a:lnTo>
                    <a:pt x="226" y="240"/>
                  </a:lnTo>
                  <a:lnTo>
                    <a:pt x="340" y="266"/>
                  </a:lnTo>
                  <a:lnTo>
                    <a:pt x="372" y="275"/>
                  </a:lnTo>
                  <a:lnTo>
                    <a:pt x="400" y="285"/>
                  </a:lnTo>
                  <a:lnTo>
                    <a:pt x="423" y="298"/>
                  </a:lnTo>
                  <a:lnTo>
                    <a:pt x="443" y="312"/>
                  </a:lnTo>
                  <a:lnTo>
                    <a:pt x="459" y="329"/>
                  </a:lnTo>
                  <a:lnTo>
                    <a:pt x="471" y="345"/>
                  </a:lnTo>
                  <a:lnTo>
                    <a:pt x="481" y="363"/>
                  </a:lnTo>
                  <a:lnTo>
                    <a:pt x="488" y="381"/>
                  </a:lnTo>
                  <a:lnTo>
                    <a:pt x="494" y="400"/>
                  </a:lnTo>
                  <a:lnTo>
                    <a:pt x="497" y="419"/>
                  </a:lnTo>
                  <a:lnTo>
                    <a:pt x="498" y="438"/>
                  </a:lnTo>
                  <a:lnTo>
                    <a:pt x="496" y="465"/>
                  </a:lnTo>
                  <a:lnTo>
                    <a:pt x="491" y="490"/>
                  </a:lnTo>
                  <a:lnTo>
                    <a:pt x="481" y="513"/>
                  </a:lnTo>
                  <a:lnTo>
                    <a:pt x="470" y="535"/>
                  </a:lnTo>
                  <a:lnTo>
                    <a:pt x="454" y="555"/>
                  </a:lnTo>
                  <a:lnTo>
                    <a:pt x="436" y="573"/>
                  </a:lnTo>
                  <a:lnTo>
                    <a:pt x="414" y="588"/>
                  </a:lnTo>
                  <a:lnTo>
                    <a:pt x="388" y="602"/>
                  </a:lnTo>
                  <a:lnTo>
                    <a:pt x="358" y="613"/>
                  </a:lnTo>
                  <a:lnTo>
                    <a:pt x="326" y="621"/>
                  </a:lnTo>
                  <a:lnTo>
                    <a:pt x="291" y="625"/>
                  </a:lnTo>
                  <a:lnTo>
                    <a:pt x="250" y="627"/>
                  </a:lnTo>
                  <a:lnTo>
                    <a:pt x="209" y="625"/>
                  </a:lnTo>
                  <a:lnTo>
                    <a:pt x="172" y="620"/>
                  </a:lnTo>
                  <a:lnTo>
                    <a:pt x="138" y="613"/>
                  </a:lnTo>
                  <a:lnTo>
                    <a:pt x="109" y="602"/>
                  </a:lnTo>
                  <a:lnTo>
                    <a:pt x="83" y="590"/>
                  </a:lnTo>
                  <a:lnTo>
                    <a:pt x="61" y="575"/>
                  </a:lnTo>
                  <a:lnTo>
                    <a:pt x="41" y="560"/>
                  </a:lnTo>
                  <a:lnTo>
                    <a:pt x="26" y="543"/>
                  </a:lnTo>
                  <a:lnTo>
                    <a:pt x="15" y="526"/>
                  </a:lnTo>
                  <a:lnTo>
                    <a:pt x="6" y="509"/>
                  </a:lnTo>
                  <a:lnTo>
                    <a:pt x="2" y="492"/>
                  </a:lnTo>
                  <a:lnTo>
                    <a:pt x="0" y="476"/>
                  </a:lnTo>
                  <a:lnTo>
                    <a:pt x="2" y="460"/>
                  </a:lnTo>
                  <a:lnTo>
                    <a:pt x="7" y="446"/>
                  </a:lnTo>
                  <a:lnTo>
                    <a:pt x="16" y="434"/>
                  </a:lnTo>
                  <a:lnTo>
                    <a:pt x="28" y="426"/>
                  </a:lnTo>
                  <a:lnTo>
                    <a:pt x="41" y="421"/>
                  </a:lnTo>
                  <a:lnTo>
                    <a:pt x="58" y="419"/>
                  </a:lnTo>
                  <a:lnTo>
                    <a:pt x="71" y="420"/>
                  </a:lnTo>
                  <a:lnTo>
                    <a:pt x="83" y="424"/>
                  </a:lnTo>
                  <a:lnTo>
                    <a:pt x="93" y="430"/>
                  </a:lnTo>
                  <a:lnTo>
                    <a:pt x="102" y="437"/>
                  </a:lnTo>
                  <a:lnTo>
                    <a:pt x="110" y="446"/>
                  </a:lnTo>
                  <a:lnTo>
                    <a:pt x="118" y="457"/>
                  </a:lnTo>
                  <a:lnTo>
                    <a:pt x="126" y="468"/>
                  </a:lnTo>
                  <a:lnTo>
                    <a:pt x="134" y="479"/>
                  </a:lnTo>
                  <a:lnTo>
                    <a:pt x="144" y="489"/>
                  </a:lnTo>
                  <a:lnTo>
                    <a:pt x="155" y="499"/>
                  </a:lnTo>
                  <a:lnTo>
                    <a:pt x="169" y="508"/>
                  </a:lnTo>
                  <a:lnTo>
                    <a:pt x="185" y="516"/>
                  </a:lnTo>
                  <a:lnTo>
                    <a:pt x="203" y="522"/>
                  </a:lnTo>
                  <a:lnTo>
                    <a:pt x="225" y="526"/>
                  </a:lnTo>
                  <a:lnTo>
                    <a:pt x="250" y="527"/>
                  </a:lnTo>
                  <a:lnTo>
                    <a:pt x="276" y="525"/>
                  </a:lnTo>
                  <a:lnTo>
                    <a:pt x="298" y="520"/>
                  </a:lnTo>
                  <a:lnTo>
                    <a:pt x="317" y="513"/>
                  </a:lnTo>
                  <a:lnTo>
                    <a:pt x="332" y="503"/>
                  </a:lnTo>
                  <a:lnTo>
                    <a:pt x="344" y="491"/>
                  </a:lnTo>
                  <a:lnTo>
                    <a:pt x="353" y="478"/>
                  </a:lnTo>
                  <a:lnTo>
                    <a:pt x="358" y="463"/>
                  </a:lnTo>
                  <a:lnTo>
                    <a:pt x="360" y="448"/>
                  </a:lnTo>
                  <a:lnTo>
                    <a:pt x="359" y="437"/>
                  </a:lnTo>
                  <a:lnTo>
                    <a:pt x="357" y="427"/>
                  </a:lnTo>
                  <a:lnTo>
                    <a:pt x="352" y="417"/>
                  </a:lnTo>
                  <a:lnTo>
                    <a:pt x="345" y="407"/>
                  </a:lnTo>
                  <a:lnTo>
                    <a:pt x="334" y="399"/>
                  </a:lnTo>
                  <a:lnTo>
                    <a:pt x="320" y="392"/>
                  </a:lnTo>
                  <a:lnTo>
                    <a:pt x="302" y="386"/>
                  </a:lnTo>
                  <a:lnTo>
                    <a:pt x="148" y="347"/>
                  </a:lnTo>
                  <a:lnTo>
                    <a:pt x="117" y="337"/>
                  </a:lnTo>
                  <a:lnTo>
                    <a:pt x="90" y="326"/>
                  </a:lnTo>
                  <a:lnTo>
                    <a:pt x="68" y="313"/>
                  </a:lnTo>
                  <a:lnTo>
                    <a:pt x="50" y="299"/>
                  </a:lnTo>
                  <a:lnTo>
                    <a:pt x="34" y="284"/>
                  </a:lnTo>
                  <a:lnTo>
                    <a:pt x="23" y="269"/>
                  </a:lnTo>
                  <a:lnTo>
                    <a:pt x="14" y="252"/>
                  </a:lnTo>
                  <a:lnTo>
                    <a:pt x="8" y="235"/>
                  </a:lnTo>
                  <a:lnTo>
                    <a:pt x="4" y="218"/>
                  </a:lnTo>
                  <a:lnTo>
                    <a:pt x="2" y="201"/>
                  </a:lnTo>
                  <a:lnTo>
                    <a:pt x="2" y="183"/>
                  </a:lnTo>
                  <a:lnTo>
                    <a:pt x="4" y="153"/>
                  </a:lnTo>
                  <a:lnTo>
                    <a:pt x="10" y="127"/>
                  </a:lnTo>
                  <a:lnTo>
                    <a:pt x="20" y="104"/>
                  </a:lnTo>
                  <a:lnTo>
                    <a:pt x="33" y="83"/>
                  </a:lnTo>
                  <a:lnTo>
                    <a:pt x="49" y="65"/>
                  </a:lnTo>
                  <a:lnTo>
                    <a:pt x="68" y="49"/>
                  </a:lnTo>
                  <a:lnTo>
                    <a:pt x="89" y="35"/>
                  </a:lnTo>
                  <a:lnTo>
                    <a:pt x="111" y="24"/>
                  </a:lnTo>
                  <a:lnTo>
                    <a:pt x="135" y="15"/>
                  </a:lnTo>
                  <a:lnTo>
                    <a:pt x="161" y="8"/>
                  </a:lnTo>
                  <a:lnTo>
                    <a:pt x="187" y="3"/>
                  </a:lnTo>
                  <a:lnTo>
                    <a:pt x="214" y="1"/>
                  </a:lnTo>
                  <a:lnTo>
                    <a:pt x="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2880" dirty="0"/>
            </a:p>
          </p:txBody>
        </p:sp>
        <p:sp>
          <p:nvSpPr>
            <p:cNvPr id="45" name="Freeform 8"/>
            <p:cNvSpPr>
              <a:spLocks noEditPoints="1"/>
            </p:cNvSpPr>
            <p:nvPr/>
          </p:nvSpPr>
          <p:spPr bwMode="auto">
            <a:xfrm>
              <a:off x="1892301" y="1951038"/>
              <a:ext cx="171450" cy="196850"/>
            </a:xfrm>
            <a:custGeom>
              <a:avLst/>
              <a:gdLst>
                <a:gd name="T0" fmla="*/ 270 w 541"/>
                <a:gd name="T1" fmla="*/ 148 h 621"/>
                <a:gd name="T2" fmla="*/ 190 w 541"/>
                <a:gd name="T3" fmla="*/ 388 h 621"/>
                <a:gd name="T4" fmla="*/ 350 w 541"/>
                <a:gd name="T5" fmla="*/ 388 h 621"/>
                <a:gd name="T6" fmla="*/ 272 w 541"/>
                <a:gd name="T7" fmla="*/ 148 h 621"/>
                <a:gd name="T8" fmla="*/ 270 w 541"/>
                <a:gd name="T9" fmla="*/ 148 h 621"/>
                <a:gd name="T10" fmla="*/ 256 w 541"/>
                <a:gd name="T11" fmla="*/ 0 h 621"/>
                <a:gd name="T12" fmla="*/ 290 w 541"/>
                <a:gd name="T13" fmla="*/ 0 h 621"/>
                <a:gd name="T14" fmla="*/ 305 w 541"/>
                <a:gd name="T15" fmla="*/ 1 h 621"/>
                <a:gd name="T16" fmla="*/ 319 w 541"/>
                <a:gd name="T17" fmla="*/ 4 h 621"/>
                <a:gd name="T18" fmla="*/ 332 w 541"/>
                <a:gd name="T19" fmla="*/ 9 h 621"/>
                <a:gd name="T20" fmla="*/ 344 w 541"/>
                <a:gd name="T21" fmla="*/ 18 h 621"/>
                <a:gd name="T22" fmla="*/ 354 w 541"/>
                <a:gd name="T23" fmla="*/ 31 h 621"/>
                <a:gd name="T24" fmla="*/ 362 w 541"/>
                <a:gd name="T25" fmla="*/ 51 h 621"/>
                <a:gd name="T26" fmla="*/ 528 w 541"/>
                <a:gd name="T27" fmla="*/ 508 h 621"/>
                <a:gd name="T28" fmla="*/ 532 w 541"/>
                <a:gd name="T29" fmla="*/ 520 h 621"/>
                <a:gd name="T30" fmla="*/ 536 w 541"/>
                <a:gd name="T31" fmla="*/ 534 h 621"/>
                <a:gd name="T32" fmla="*/ 539 w 541"/>
                <a:gd name="T33" fmla="*/ 548 h 621"/>
                <a:gd name="T34" fmla="*/ 541 w 541"/>
                <a:gd name="T35" fmla="*/ 560 h 621"/>
                <a:gd name="T36" fmla="*/ 538 w 541"/>
                <a:gd name="T37" fmla="*/ 576 h 621"/>
                <a:gd name="T38" fmla="*/ 532 w 541"/>
                <a:gd name="T39" fmla="*/ 591 h 621"/>
                <a:gd name="T40" fmla="*/ 522 w 541"/>
                <a:gd name="T41" fmla="*/ 603 h 621"/>
                <a:gd name="T42" fmla="*/ 509 w 541"/>
                <a:gd name="T43" fmla="*/ 613 h 621"/>
                <a:gd name="T44" fmla="*/ 493 w 541"/>
                <a:gd name="T45" fmla="*/ 619 h 621"/>
                <a:gd name="T46" fmla="*/ 476 w 541"/>
                <a:gd name="T47" fmla="*/ 621 h 621"/>
                <a:gd name="T48" fmla="*/ 459 w 541"/>
                <a:gd name="T49" fmla="*/ 619 h 621"/>
                <a:gd name="T50" fmla="*/ 445 w 541"/>
                <a:gd name="T51" fmla="*/ 615 h 621"/>
                <a:gd name="T52" fmla="*/ 432 w 541"/>
                <a:gd name="T53" fmla="*/ 608 h 621"/>
                <a:gd name="T54" fmla="*/ 422 w 541"/>
                <a:gd name="T55" fmla="*/ 598 h 621"/>
                <a:gd name="T56" fmla="*/ 415 w 541"/>
                <a:gd name="T57" fmla="*/ 583 h 621"/>
                <a:gd name="T58" fmla="*/ 380 w 541"/>
                <a:gd name="T59" fmla="*/ 483 h 621"/>
                <a:gd name="T60" fmla="*/ 160 w 541"/>
                <a:gd name="T61" fmla="*/ 483 h 621"/>
                <a:gd name="T62" fmla="*/ 124 w 541"/>
                <a:gd name="T63" fmla="*/ 583 h 621"/>
                <a:gd name="T64" fmla="*/ 118 w 541"/>
                <a:gd name="T65" fmla="*/ 598 h 621"/>
                <a:gd name="T66" fmla="*/ 108 w 541"/>
                <a:gd name="T67" fmla="*/ 608 h 621"/>
                <a:gd name="T68" fmla="*/ 96 w 541"/>
                <a:gd name="T69" fmla="*/ 615 h 621"/>
                <a:gd name="T70" fmla="*/ 82 w 541"/>
                <a:gd name="T71" fmla="*/ 619 h 621"/>
                <a:gd name="T72" fmla="*/ 64 w 541"/>
                <a:gd name="T73" fmla="*/ 621 h 621"/>
                <a:gd name="T74" fmla="*/ 45 w 541"/>
                <a:gd name="T75" fmla="*/ 619 h 621"/>
                <a:gd name="T76" fmla="*/ 30 w 541"/>
                <a:gd name="T77" fmla="*/ 613 h 621"/>
                <a:gd name="T78" fmla="*/ 18 w 541"/>
                <a:gd name="T79" fmla="*/ 605 h 621"/>
                <a:gd name="T80" fmla="*/ 8 w 541"/>
                <a:gd name="T81" fmla="*/ 593 h 621"/>
                <a:gd name="T82" fmla="*/ 2 w 541"/>
                <a:gd name="T83" fmla="*/ 577 h 621"/>
                <a:gd name="T84" fmla="*/ 0 w 541"/>
                <a:gd name="T85" fmla="*/ 560 h 621"/>
                <a:gd name="T86" fmla="*/ 2 w 541"/>
                <a:gd name="T87" fmla="*/ 548 h 621"/>
                <a:gd name="T88" fmla="*/ 5 w 541"/>
                <a:gd name="T89" fmla="*/ 534 h 621"/>
                <a:gd name="T90" fmla="*/ 9 w 541"/>
                <a:gd name="T91" fmla="*/ 520 h 621"/>
                <a:gd name="T92" fmla="*/ 14 w 541"/>
                <a:gd name="T93" fmla="*/ 508 h 621"/>
                <a:gd name="T94" fmla="*/ 190 w 541"/>
                <a:gd name="T95" fmla="*/ 42 h 621"/>
                <a:gd name="T96" fmla="*/ 199 w 541"/>
                <a:gd name="T97" fmla="*/ 25 h 621"/>
                <a:gd name="T98" fmla="*/ 209 w 541"/>
                <a:gd name="T99" fmla="*/ 14 h 621"/>
                <a:gd name="T100" fmla="*/ 222 w 541"/>
                <a:gd name="T101" fmla="*/ 6 h 621"/>
                <a:gd name="T102" fmla="*/ 238 w 541"/>
                <a:gd name="T103" fmla="*/ 1 h 621"/>
                <a:gd name="T104" fmla="*/ 256 w 541"/>
                <a:gd name="T105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1" h="621">
                  <a:moveTo>
                    <a:pt x="270" y="148"/>
                  </a:moveTo>
                  <a:lnTo>
                    <a:pt x="190" y="388"/>
                  </a:lnTo>
                  <a:lnTo>
                    <a:pt x="350" y="388"/>
                  </a:lnTo>
                  <a:lnTo>
                    <a:pt x="272" y="148"/>
                  </a:lnTo>
                  <a:lnTo>
                    <a:pt x="270" y="148"/>
                  </a:lnTo>
                  <a:close/>
                  <a:moveTo>
                    <a:pt x="256" y="0"/>
                  </a:moveTo>
                  <a:lnTo>
                    <a:pt x="290" y="0"/>
                  </a:lnTo>
                  <a:lnTo>
                    <a:pt x="305" y="1"/>
                  </a:lnTo>
                  <a:lnTo>
                    <a:pt x="319" y="4"/>
                  </a:lnTo>
                  <a:lnTo>
                    <a:pt x="332" y="9"/>
                  </a:lnTo>
                  <a:lnTo>
                    <a:pt x="344" y="18"/>
                  </a:lnTo>
                  <a:lnTo>
                    <a:pt x="354" y="31"/>
                  </a:lnTo>
                  <a:lnTo>
                    <a:pt x="362" y="51"/>
                  </a:lnTo>
                  <a:lnTo>
                    <a:pt x="528" y="508"/>
                  </a:lnTo>
                  <a:lnTo>
                    <a:pt x="532" y="520"/>
                  </a:lnTo>
                  <a:lnTo>
                    <a:pt x="536" y="534"/>
                  </a:lnTo>
                  <a:lnTo>
                    <a:pt x="539" y="548"/>
                  </a:lnTo>
                  <a:lnTo>
                    <a:pt x="541" y="560"/>
                  </a:lnTo>
                  <a:lnTo>
                    <a:pt x="538" y="576"/>
                  </a:lnTo>
                  <a:lnTo>
                    <a:pt x="532" y="591"/>
                  </a:lnTo>
                  <a:lnTo>
                    <a:pt x="522" y="603"/>
                  </a:lnTo>
                  <a:lnTo>
                    <a:pt x="509" y="613"/>
                  </a:lnTo>
                  <a:lnTo>
                    <a:pt x="493" y="619"/>
                  </a:lnTo>
                  <a:lnTo>
                    <a:pt x="476" y="621"/>
                  </a:lnTo>
                  <a:lnTo>
                    <a:pt x="459" y="619"/>
                  </a:lnTo>
                  <a:lnTo>
                    <a:pt x="445" y="615"/>
                  </a:lnTo>
                  <a:lnTo>
                    <a:pt x="432" y="608"/>
                  </a:lnTo>
                  <a:lnTo>
                    <a:pt x="422" y="598"/>
                  </a:lnTo>
                  <a:lnTo>
                    <a:pt x="415" y="583"/>
                  </a:lnTo>
                  <a:lnTo>
                    <a:pt x="380" y="483"/>
                  </a:lnTo>
                  <a:lnTo>
                    <a:pt x="160" y="483"/>
                  </a:lnTo>
                  <a:lnTo>
                    <a:pt x="124" y="583"/>
                  </a:lnTo>
                  <a:lnTo>
                    <a:pt x="118" y="598"/>
                  </a:lnTo>
                  <a:lnTo>
                    <a:pt x="108" y="608"/>
                  </a:lnTo>
                  <a:lnTo>
                    <a:pt x="96" y="615"/>
                  </a:lnTo>
                  <a:lnTo>
                    <a:pt x="82" y="619"/>
                  </a:lnTo>
                  <a:lnTo>
                    <a:pt x="64" y="621"/>
                  </a:lnTo>
                  <a:lnTo>
                    <a:pt x="45" y="619"/>
                  </a:lnTo>
                  <a:lnTo>
                    <a:pt x="30" y="613"/>
                  </a:lnTo>
                  <a:lnTo>
                    <a:pt x="18" y="605"/>
                  </a:lnTo>
                  <a:lnTo>
                    <a:pt x="8" y="593"/>
                  </a:lnTo>
                  <a:lnTo>
                    <a:pt x="2" y="577"/>
                  </a:lnTo>
                  <a:lnTo>
                    <a:pt x="0" y="560"/>
                  </a:lnTo>
                  <a:lnTo>
                    <a:pt x="2" y="548"/>
                  </a:lnTo>
                  <a:lnTo>
                    <a:pt x="5" y="534"/>
                  </a:lnTo>
                  <a:lnTo>
                    <a:pt x="9" y="520"/>
                  </a:lnTo>
                  <a:lnTo>
                    <a:pt x="14" y="508"/>
                  </a:lnTo>
                  <a:lnTo>
                    <a:pt x="190" y="42"/>
                  </a:lnTo>
                  <a:lnTo>
                    <a:pt x="199" y="25"/>
                  </a:lnTo>
                  <a:lnTo>
                    <a:pt x="209" y="14"/>
                  </a:lnTo>
                  <a:lnTo>
                    <a:pt x="222" y="6"/>
                  </a:lnTo>
                  <a:lnTo>
                    <a:pt x="238" y="1"/>
                  </a:lnTo>
                  <a:lnTo>
                    <a:pt x="2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2880" dirty="0"/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2085976" y="1951038"/>
              <a:ext cx="138113" cy="193675"/>
            </a:xfrm>
            <a:custGeom>
              <a:avLst/>
              <a:gdLst>
                <a:gd name="T0" fmla="*/ 68 w 435"/>
                <a:gd name="T1" fmla="*/ 0 h 610"/>
                <a:gd name="T2" fmla="*/ 88 w 435"/>
                <a:gd name="T3" fmla="*/ 2 h 610"/>
                <a:gd name="T4" fmla="*/ 104 w 435"/>
                <a:gd name="T5" fmla="*/ 9 h 610"/>
                <a:gd name="T6" fmla="*/ 119 w 435"/>
                <a:gd name="T7" fmla="*/ 19 h 610"/>
                <a:gd name="T8" fmla="*/ 129 w 435"/>
                <a:gd name="T9" fmla="*/ 32 h 610"/>
                <a:gd name="T10" fmla="*/ 135 w 435"/>
                <a:gd name="T11" fmla="*/ 50 h 610"/>
                <a:gd name="T12" fmla="*/ 137 w 435"/>
                <a:gd name="T13" fmla="*/ 69 h 610"/>
                <a:gd name="T14" fmla="*/ 137 w 435"/>
                <a:gd name="T15" fmla="*/ 495 h 610"/>
                <a:gd name="T16" fmla="*/ 365 w 435"/>
                <a:gd name="T17" fmla="*/ 495 h 610"/>
                <a:gd name="T18" fmla="*/ 381 w 435"/>
                <a:gd name="T19" fmla="*/ 496 h 610"/>
                <a:gd name="T20" fmla="*/ 396 w 435"/>
                <a:gd name="T21" fmla="*/ 500 h 610"/>
                <a:gd name="T22" fmla="*/ 409 w 435"/>
                <a:gd name="T23" fmla="*/ 506 h 610"/>
                <a:gd name="T24" fmla="*/ 420 w 435"/>
                <a:gd name="T25" fmla="*/ 514 h 610"/>
                <a:gd name="T26" fmla="*/ 428 w 435"/>
                <a:gd name="T27" fmla="*/ 524 h 610"/>
                <a:gd name="T28" fmla="*/ 433 w 435"/>
                <a:gd name="T29" fmla="*/ 537 h 610"/>
                <a:gd name="T30" fmla="*/ 435 w 435"/>
                <a:gd name="T31" fmla="*/ 552 h 610"/>
                <a:gd name="T32" fmla="*/ 433 w 435"/>
                <a:gd name="T33" fmla="*/ 567 h 610"/>
                <a:gd name="T34" fmla="*/ 428 w 435"/>
                <a:gd name="T35" fmla="*/ 580 h 610"/>
                <a:gd name="T36" fmla="*/ 420 w 435"/>
                <a:gd name="T37" fmla="*/ 591 h 610"/>
                <a:gd name="T38" fmla="*/ 409 w 435"/>
                <a:gd name="T39" fmla="*/ 599 h 610"/>
                <a:gd name="T40" fmla="*/ 396 w 435"/>
                <a:gd name="T41" fmla="*/ 605 h 610"/>
                <a:gd name="T42" fmla="*/ 381 w 435"/>
                <a:gd name="T43" fmla="*/ 609 h 610"/>
                <a:gd name="T44" fmla="*/ 365 w 435"/>
                <a:gd name="T45" fmla="*/ 610 h 610"/>
                <a:gd name="T46" fmla="*/ 80 w 435"/>
                <a:gd name="T47" fmla="*/ 610 h 610"/>
                <a:gd name="T48" fmla="*/ 63 w 435"/>
                <a:gd name="T49" fmla="*/ 609 h 610"/>
                <a:gd name="T50" fmla="*/ 47 w 435"/>
                <a:gd name="T51" fmla="*/ 606 h 610"/>
                <a:gd name="T52" fmla="*/ 34 w 435"/>
                <a:gd name="T53" fmla="*/ 601 h 610"/>
                <a:gd name="T54" fmla="*/ 22 w 435"/>
                <a:gd name="T55" fmla="*/ 593 h 610"/>
                <a:gd name="T56" fmla="*/ 13 w 435"/>
                <a:gd name="T57" fmla="*/ 581 h 610"/>
                <a:gd name="T58" fmla="*/ 6 w 435"/>
                <a:gd name="T59" fmla="*/ 567 h 610"/>
                <a:gd name="T60" fmla="*/ 1 w 435"/>
                <a:gd name="T61" fmla="*/ 550 h 610"/>
                <a:gd name="T62" fmla="*/ 0 w 435"/>
                <a:gd name="T63" fmla="*/ 530 h 610"/>
                <a:gd name="T64" fmla="*/ 0 w 435"/>
                <a:gd name="T65" fmla="*/ 69 h 610"/>
                <a:gd name="T66" fmla="*/ 2 w 435"/>
                <a:gd name="T67" fmla="*/ 50 h 610"/>
                <a:gd name="T68" fmla="*/ 9 w 435"/>
                <a:gd name="T69" fmla="*/ 32 h 610"/>
                <a:gd name="T70" fmla="*/ 19 w 435"/>
                <a:gd name="T71" fmla="*/ 19 h 610"/>
                <a:gd name="T72" fmla="*/ 33 w 435"/>
                <a:gd name="T73" fmla="*/ 9 h 610"/>
                <a:gd name="T74" fmla="*/ 49 w 435"/>
                <a:gd name="T75" fmla="*/ 2 h 610"/>
                <a:gd name="T76" fmla="*/ 68 w 435"/>
                <a:gd name="T77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5" h="610">
                  <a:moveTo>
                    <a:pt x="68" y="0"/>
                  </a:moveTo>
                  <a:lnTo>
                    <a:pt x="88" y="2"/>
                  </a:lnTo>
                  <a:lnTo>
                    <a:pt x="104" y="9"/>
                  </a:lnTo>
                  <a:lnTo>
                    <a:pt x="119" y="19"/>
                  </a:lnTo>
                  <a:lnTo>
                    <a:pt x="129" y="32"/>
                  </a:lnTo>
                  <a:lnTo>
                    <a:pt x="135" y="50"/>
                  </a:lnTo>
                  <a:lnTo>
                    <a:pt x="137" y="69"/>
                  </a:lnTo>
                  <a:lnTo>
                    <a:pt x="137" y="495"/>
                  </a:lnTo>
                  <a:lnTo>
                    <a:pt x="365" y="495"/>
                  </a:lnTo>
                  <a:lnTo>
                    <a:pt x="381" y="496"/>
                  </a:lnTo>
                  <a:lnTo>
                    <a:pt x="396" y="500"/>
                  </a:lnTo>
                  <a:lnTo>
                    <a:pt x="409" y="506"/>
                  </a:lnTo>
                  <a:lnTo>
                    <a:pt x="420" y="514"/>
                  </a:lnTo>
                  <a:lnTo>
                    <a:pt x="428" y="524"/>
                  </a:lnTo>
                  <a:lnTo>
                    <a:pt x="433" y="537"/>
                  </a:lnTo>
                  <a:lnTo>
                    <a:pt x="435" y="552"/>
                  </a:lnTo>
                  <a:lnTo>
                    <a:pt x="433" y="567"/>
                  </a:lnTo>
                  <a:lnTo>
                    <a:pt x="428" y="580"/>
                  </a:lnTo>
                  <a:lnTo>
                    <a:pt x="420" y="591"/>
                  </a:lnTo>
                  <a:lnTo>
                    <a:pt x="409" y="599"/>
                  </a:lnTo>
                  <a:lnTo>
                    <a:pt x="396" y="605"/>
                  </a:lnTo>
                  <a:lnTo>
                    <a:pt x="381" y="609"/>
                  </a:lnTo>
                  <a:lnTo>
                    <a:pt x="365" y="610"/>
                  </a:lnTo>
                  <a:lnTo>
                    <a:pt x="80" y="610"/>
                  </a:lnTo>
                  <a:lnTo>
                    <a:pt x="63" y="609"/>
                  </a:lnTo>
                  <a:lnTo>
                    <a:pt x="47" y="606"/>
                  </a:lnTo>
                  <a:lnTo>
                    <a:pt x="34" y="601"/>
                  </a:lnTo>
                  <a:lnTo>
                    <a:pt x="22" y="593"/>
                  </a:lnTo>
                  <a:lnTo>
                    <a:pt x="13" y="581"/>
                  </a:lnTo>
                  <a:lnTo>
                    <a:pt x="6" y="567"/>
                  </a:lnTo>
                  <a:lnTo>
                    <a:pt x="1" y="550"/>
                  </a:lnTo>
                  <a:lnTo>
                    <a:pt x="0" y="530"/>
                  </a:lnTo>
                  <a:lnTo>
                    <a:pt x="0" y="69"/>
                  </a:lnTo>
                  <a:lnTo>
                    <a:pt x="2" y="50"/>
                  </a:lnTo>
                  <a:lnTo>
                    <a:pt x="9" y="32"/>
                  </a:lnTo>
                  <a:lnTo>
                    <a:pt x="19" y="19"/>
                  </a:lnTo>
                  <a:lnTo>
                    <a:pt x="33" y="9"/>
                  </a:lnTo>
                  <a:lnTo>
                    <a:pt x="49" y="2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2880" dirty="0"/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2249488" y="1954213"/>
              <a:ext cx="150813" cy="190500"/>
            </a:xfrm>
            <a:custGeom>
              <a:avLst/>
              <a:gdLst>
                <a:gd name="T0" fmla="*/ 401 w 476"/>
                <a:gd name="T1" fmla="*/ 0 h 599"/>
                <a:gd name="T2" fmla="*/ 432 w 476"/>
                <a:gd name="T3" fmla="*/ 3 h 599"/>
                <a:gd name="T4" fmla="*/ 455 w 476"/>
                <a:gd name="T5" fmla="*/ 15 h 599"/>
                <a:gd name="T6" fmla="*/ 468 w 476"/>
                <a:gd name="T7" fmla="*/ 39 h 599"/>
                <a:gd name="T8" fmla="*/ 468 w 476"/>
                <a:gd name="T9" fmla="*/ 72 h 599"/>
                <a:gd name="T10" fmla="*/ 455 w 476"/>
                <a:gd name="T11" fmla="*/ 95 h 599"/>
                <a:gd name="T12" fmla="*/ 432 w 476"/>
                <a:gd name="T13" fmla="*/ 106 h 599"/>
                <a:gd name="T14" fmla="*/ 401 w 476"/>
                <a:gd name="T15" fmla="*/ 110 h 599"/>
                <a:gd name="T16" fmla="*/ 136 w 476"/>
                <a:gd name="T17" fmla="*/ 239 h 599"/>
                <a:gd name="T18" fmla="*/ 384 w 476"/>
                <a:gd name="T19" fmla="*/ 240 h 599"/>
                <a:gd name="T20" fmla="*/ 409 w 476"/>
                <a:gd name="T21" fmla="*/ 247 h 599"/>
                <a:gd name="T22" fmla="*/ 426 w 476"/>
                <a:gd name="T23" fmla="*/ 263 h 599"/>
                <a:gd name="T24" fmla="*/ 432 w 476"/>
                <a:gd name="T25" fmla="*/ 291 h 599"/>
                <a:gd name="T26" fmla="*/ 426 w 476"/>
                <a:gd name="T27" fmla="*/ 321 h 599"/>
                <a:gd name="T28" fmla="*/ 409 w 476"/>
                <a:gd name="T29" fmla="*/ 337 h 599"/>
                <a:gd name="T30" fmla="*/ 384 w 476"/>
                <a:gd name="T31" fmla="*/ 344 h 599"/>
                <a:gd name="T32" fmla="*/ 136 w 476"/>
                <a:gd name="T33" fmla="*/ 344 h 599"/>
                <a:gd name="T34" fmla="*/ 408 w 476"/>
                <a:gd name="T35" fmla="*/ 489 h 599"/>
                <a:gd name="T36" fmla="*/ 439 w 476"/>
                <a:gd name="T37" fmla="*/ 492 h 599"/>
                <a:gd name="T38" fmla="*/ 462 w 476"/>
                <a:gd name="T39" fmla="*/ 504 h 599"/>
                <a:gd name="T40" fmla="*/ 474 w 476"/>
                <a:gd name="T41" fmla="*/ 527 h 599"/>
                <a:gd name="T42" fmla="*/ 474 w 476"/>
                <a:gd name="T43" fmla="*/ 560 h 599"/>
                <a:gd name="T44" fmla="*/ 462 w 476"/>
                <a:gd name="T45" fmla="*/ 584 h 599"/>
                <a:gd name="T46" fmla="*/ 439 w 476"/>
                <a:gd name="T47" fmla="*/ 596 h 599"/>
                <a:gd name="T48" fmla="*/ 408 w 476"/>
                <a:gd name="T49" fmla="*/ 599 h 599"/>
                <a:gd name="T50" fmla="*/ 63 w 476"/>
                <a:gd name="T51" fmla="*/ 598 h 599"/>
                <a:gd name="T52" fmla="*/ 33 w 476"/>
                <a:gd name="T53" fmla="*/ 590 h 599"/>
                <a:gd name="T54" fmla="*/ 13 w 476"/>
                <a:gd name="T55" fmla="*/ 570 h 599"/>
                <a:gd name="T56" fmla="*/ 2 w 476"/>
                <a:gd name="T57" fmla="*/ 539 h 599"/>
                <a:gd name="T58" fmla="*/ 0 w 476"/>
                <a:gd name="T59" fmla="*/ 80 h 599"/>
                <a:gd name="T60" fmla="*/ 6 w 476"/>
                <a:gd name="T61" fmla="*/ 42 h 599"/>
                <a:gd name="T62" fmla="*/ 22 w 476"/>
                <a:gd name="T63" fmla="*/ 17 h 599"/>
                <a:gd name="T64" fmla="*/ 48 w 476"/>
                <a:gd name="T65" fmla="*/ 4 h 599"/>
                <a:gd name="T66" fmla="*/ 80 w 476"/>
                <a:gd name="T67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76" h="599">
                  <a:moveTo>
                    <a:pt x="80" y="0"/>
                  </a:moveTo>
                  <a:lnTo>
                    <a:pt x="401" y="0"/>
                  </a:lnTo>
                  <a:lnTo>
                    <a:pt x="417" y="1"/>
                  </a:lnTo>
                  <a:lnTo>
                    <a:pt x="432" y="3"/>
                  </a:lnTo>
                  <a:lnTo>
                    <a:pt x="445" y="8"/>
                  </a:lnTo>
                  <a:lnTo>
                    <a:pt x="455" y="15"/>
                  </a:lnTo>
                  <a:lnTo>
                    <a:pt x="463" y="25"/>
                  </a:lnTo>
                  <a:lnTo>
                    <a:pt x="468" y="39"/>
                  </a:lnTo>
                  <a:lnTo>
                    <a:pt x="470" y="55"/>
                  </a:lnTo>
                  <a:lnTo>
                    <a:pt x="468" y="72"/>
                  </a:lnTo>
                  <a:lnTo>
                    <a:pt x="463" y="85"/>
                  </a:lnTo>
                  <a:lnTo>
                    <a:pt x="455" y="95"/>
                  </a:lnTo>
                  <a:lnTo>
                    <a:pt x="445" y="102"/>
                  </a:lnTo>
                  <a:lnTo>
                    <a:pt x="432" y="106"/>
                  </a:lnTo>
                  <a:lnTo>
                    <a:pt x="417" y="109"/>
                  </a:lnTo>
                  <a:lnTo>
                    <a:pt x="401" y="110"/>
                  </a:lnTo>
                  <a:lnTo>
                    <a:pt x="136" y="110"/>
                  </a:lnTo>
                  <a:lnTo>
                    <a:pt x="136" y="239"/>
                  </a:lnTo>
                  <a:lnTo>
                    <a:pt x="368" y="239"/>
                  </a:lnTo>
                  <a:lnTo>
                    <a:pt x="384" y="240"/>
                  </a:lnTo>
                  <a:lnTo>
                    <a:pt x="397" y="242"/>
                  </a:lnTo>
                  <a:lnTo>
                    <a:pt x="409" y="247"/>
                  </a:lnTo>
                  <a:lnTo>
                    <a:pt x="419" y="253"/>
                  </a:lnTo>
                  <a:lnTo>
                    <a:pt x="426" y="263"/>
                  </a:lnTo>
                  <a:lnTo>
                    <a:pt x="431" y="275"/>
                  </a:lnTo>
                  <a:lnTo>
                    <a:pt x="432" y="291"/>
                  </a:lnTo>
                  <a:lnTo>
                    <a:pt x="431" y="309"/>
                  </a:lnTo>
                  <a:lnTo>
                    <a:pt x="426" y="321"/>
                  </a:lnTo>
                  <a:lnTo>
                    <a:pt x="419" y="331"/>
                  </a:lnTo>
                  <a:lnTo>
                    <a:pt x="409" y="337"/>
                  </a:lnTo>
                  <a:lnTo>
                    <a:pt x="397" y="341"/>
                  </a:lnTo>
                  <a:lnTo>
                    <a:pt x="384" y="344"/>
                  </a:lnTo>
                  <a:lnTo>
                    <a:pt x="368" y="344"/>
                  </a:lnTo>
                  <a:lnTo>
                    <a:pt x="136" y="344"/>
                  </a:lnTo>
                  <a:lnTo>
                    <a:pt x="136" y="489"/>
                  </a:lnTo>
                  <a:lnTo>
                    <a:pt x="408" y="489"/>
                  </a:lnTo>
                  <a:lnTo>
                    <a:pt x="424" y="490"/>
                  </a:lnTo>
                  <a:lnTo>
                    <a:pt x="439" y="492"/>
                  </a:lnTo>
                  <a:lnTo>
                    <a:pt x="451" y="497"/>
                  </a:lnTo>
                  <a:lnTo>
                    <a:pt x="462" y="504"/>
                  </a:lnTo>
                  <a:lnTo>
                    <a:pt x="469" y="514"/>
                  </a:lnTo>
                  <a:lnTo>
                    <a:pt x="474" y="527"/>
                  </a:lnTo>
                  <a:lnTo>
                    <a:pt x="476" y="543"/>
                  </a:lnTo>
                  <a:lnTo>
                    <a:pt x="474" y="560"/>
                  </a:lnTo>
                  <a:lnTo>
                    <a:pt x="469" y="573"/>
                  </a:lnTo>
                  <a:lnTo>
                    <a:pt x="462" y="584"/>
                  </a:lnTo>
                  <a:lnTo>
                    <a:pt x="451" y="591"/>
                  </a:lnTo>
                  <a:lnTo>
                    <a:pt x="439" y="596"/>
                  </a:lnTo>
                  <a:lnTo>
                    <a:pt x="424" y="598"/>
                  </a:lnTo>
                  <a:lnTo>
                    <a:pt x="408" y="599"/>
                  </a:lnTo>
                  <a:lnTo>
                    <a:pt x="80" y="599"/>
                  </a:lnTo>
                  <a:lnTo>
                    <a:pt x="63" y="598"/>
                  </a:lnTo>
                  <a:lnTo>
                    <a:pt x="48" y="595"/>
                  </a:lnTo>
                  <a:lnTo>
                    <a:pt x="33" y="590"/>
                  </a:lnTo>
                  <a:lnTo>
                    <a:pt x="22" y="582"/>
                  </a:lnTo>
                  <a:lnTo>
                    <a:pt x="13" y="570"/>
                  </a:lnTo>
                  <a:lnTo>
                    <a:pt x="6" y="556"/>
                  </a:lnTo>
                  <a:lnTo>
                    <a:pt x="2" y="539"/>
                  </a:lnTo>
                  <a:lnTo>
                    <a:pt x="0" y="519"/>
                  </a:lnTo>
                  <a:lnTo>
                    <a:pt x="0" y="80"/>
                  </a:lnTo>
                  <a:lnTo>
                    <a:pt x="2" y="59"/>
                  </a:lnTo>
                  <a:lnTo>
                    <a:pt x="6" y="42"/>
                  </a:lnTo>
                  <a:lnTo>
                    <a:pt x="13" y="28"/>
                  </a:lnTo>
                  <a:lnTo>
                    <a:pt x="22" y="17"/>
                  </a:lnTo>
                  <a:lnTo>
                    <a:pt x="33" y="9"/>
                  </a:lnTo>
                  <a:lnTo>
                    <a:pt x="48" y="4"/>
                  </a:lnTo>
                  <a:lnTo>
                    <a:pt x="63" y="1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2880" dirty="0"/>
            </a:p>
          </p:txBody>
        </p:sp>
      </p:grpSp>
      <p:sp>
        <p:nvSpPr>
          <p:cNvPr id="55" name="Inhaltsplatzhalter 4"/>
          <p:cNvSpPr txBox="1">
            <a:spLocks/>
          </p:cNvSpPr>
          <p:nvPr/>
        </p:nvSpPr>
        <p:spPr>
          <a:xfrm>
            <a:off x="1878163" y="6064104"/>
            <a:ext cx="3186131" cy="160556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solidFill>
                  <a:schemeClr val="tx1"/>
                </a:solidFill>
                <a:latin typeface="Consolas" panose="020B0609020204030204" pitchFamily="49" charset="0"/>
              </a:rPr>
              <a:t>Generated dates for the next 6 weeks (42 days): from 2015-08-01 to 2015-09-11.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solidFill>
                  <a:schemeClr val="tx1"/>
                </a:solidFill>
                <a:latin typeface="Consolas" panose="020B0609020204030204" pitchFamily="49" charset="0"/>
              </a:rPr>
              <a:t>Predictions scaled back to original values.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1878163" y="5779883"/>
            <a:ext cx="1170432" cy="77392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46304" tIns="73152" rIns="146304" bIns="73152" numCol="1" rtlCol="0" anchor="t" anchorCtr="0" compatLnSpc="1">
            <a:prstTxWarp prst="textNoShape">
              <a:avLst/>
            </a:prstTxWarp>
          </a:bodyPr>
          <a:lstStyle/>
          <a:p>
            <a:endParaRPr lang="en-US" sz="2880" dirty="0"/>
          </a:p>
        </p:txBody>
      </p:sp>
      <p:sp>
        <p:nvSpPr>
          <p:cNvPr id="57" name="Inhaltsplatzhalter 4"/>
          <p:cNvSpPr txBox="1">
            <a:spLocks/>
          </p:cNvSpPr>
          <p:nvPr/>
        </p:nvSpPr>
        <p:spPr>
          <a:xfrm>
            <a:off x="1878162" y="5206481"/>
            <a:ext cx="3186133" cy="39741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920" b="1" dirty="0">
                <a:solidFill>
                  <a:schemeClr val="accent1"/>
                </a:solidFill>
                <a:latin typeface="Sitka Text" pitchFamily="2" charset="0"/>
              </a:rPr>
              <a:t>FUTURE PREDICTIONS</a:t>
            </a:r>
            <a:endParaRPr lang="en-US" sz="1680" b="1" dirty="0">
              <a:solidFill>
                <a:schemeClr val="accent1"/>
              </a:solidFill>
              <a:latin typeface="Sitka Text" pitchFamily="2" charset="0"/>
            </a:endParaRPr>
          </a:p>
        </p:txBody>
      </p:sp>
      <p:sp>
        <p:nvSpPr>
          <p:cNvPr id="64" name="Inhaltsplatzhalter 4"/>
          <p:cNvSpPr txBox="1">
            <a:spLocks/>
          </p:cNvSpPr>
          <p:nvPr/>
        </p:nvSpPr>
        <p:spPr>
          <a:xfrm>
            <a:off x="6337679" y="6064104"/>
            <a:ext cx="3186131" cy="13696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MAE: </a:t>
            </a:r>
            <a:r>
              <a:rPr 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972.64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MSE: </a:t>
            </a:r>
            <a:r>
              <a:rPr 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1,596,162.20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RMSE: </a:t>
            </a:r>
            <a:r>
              <a:rPr 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1,263.39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R² Score: </a:t>
            </a:r>
            <a:r>
              <a:rPr 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75.90%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6337678" y="5779883"/>
            <a:ext cx="1170432" cy="77392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46304" tIns="73152" rIns="146304" bIns="73152" numCol="1" rtlCol="0" anchor="t" anchorCtr="0" compatLnSpc="1">
            <a:prstTxWarp prst="textNoShape">
              <a:avLst/>
            </a:prstTxWarp>
          </a:bodyPr>
          <a:lstStyle/>
          <a:p>
            <a:endParaRPr lang="en-US" sz="2880" dirty="0"/>
          </a:p>
        </p:txBody>
      </p:sp>
      <p:sp>
        <p:nvSpPr>
          <p:cNvPr id="66" name="Inhaltsplatzhalter 4"/>
          <p:cNvSpPr txBox="1">
            <a:spLocks/>
          </p:cNvSpPr>
          <p:nvPr/>
        </p:nvSpPr>
        <p:spPr>
          <a:xfrm>
            <a:off x="6337678" y="5206481"/>
            <a:ext cx="3186133" cy="39741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920" b="1" dirty="0">
                <a:solidFill>
                  <a:schemeClr val="accent2"/>
                </a:solidFill>
                <a:latin typeface="Sitka Text" pitchFamily="2" charset="0"/>
              </a:rPr>
              <a:t>PERFORMANCE METRICS</a:t>
            </a:r>
            <a:endParaRPr lang="en-US" sz="1680" dirty="0">
              <a:solidFill>
                <a:schemeClr val="accent2"/>
              </a:solidFill>
              <a:latin typeface="Sitka Text" pitchFamily="2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9893202" y="5266656"/>
            <a:ext cx="794368" cy="797267"/>
            <a:chOff x="4073525" y="1479550"/>
            <a:chExt cx="869950" cy="873125"/>
          </a:xfrm>
          <a:solidFill>
            <a:schemeClr val="accent3"/>
          </a:solidFill>
        </p:grpSpPr>
        <p:sp>
          <p:nvSpPr>
            <p:cNvPr id="71" name="Freeform 21"/>
            <p:cNvSpPr>
              <a:spLocks/>
            </p:cNvSpPr>
            <p:nvPr/>
          </p:nvSpPr>
          <p:spPr bwMode="auto">
            <a:xfrm>
              <a:off x="4222750" y="1479550"/>
              <a:ext cx="615950" cy="587375"/>
            </a:xfrm>
            <a:custGeom>
              <a:avLst/>
              <a:gdLst>
                <a:gd name="T0" fmla="*/ 1159 w 2326"/>
                <a:gd name="T1" fmla="*/ 0 h 2215"/>
                <a:gd name="T2" fmla="*/ 1222 w 2326"/>
                <a:gd name="T3" fmla="*/ 45 h 2215"/>
                <a:gd name="T4" fmla="*/ 2326 w 2326"/>
                <a:gd name="T5" fmla="*/ 794 h 2215"/>
                <a:gd name="T6" fmla="*/ 2198 w 2326"/>
                <a:gd name="T7" fmla="*/ 981 h 2215"/>
                <a:gd name="T8" fmla="*/ 2062 w 2326"/>
                <a:gd name="T9" fmla="*/ 888 h 2215"/>
                <a:gd name="T10" fmla="*/ 2062 w 2326"/>
                <a:gd name="T11" fmla="*/ 2016 h 2215"/>
                <a:gd name="T12" fmla="*/ 2006 w 2326"/>
                <a:gd name="T13" fmla="*/ 2069 h 2215"/>
                <a:gd name="T14" fmla="*/ 1922 w 2326"/>
                <a:gd name="T15" fmla="*/ 2143 h 2215"/>
                <a:gd name="T16" fmla="*/ 1836 w 2326"/>
                <a:gd name="T17" fmla="*/ 2215 h 2215"/>
                <a:gd name="T18" fmla="*/ 1836 w 2326"/>
                <a:gd name="T19" fmla="*/ 747 h 2215"/>
                <a:gd name="T20" fmla="*/ 1158 w 2326"/>
                <a:gd name="T21" fmla="*/ 274 h 2215"/>
                <a:gd name="T22" fmla="*/ 464 w 2326"/>
                <a:gd name="T23" fmla="*/ 748 h 2215"/>
                <a:gd name="T24" fmla="*/ 464 w 2326"/>
                <a:gd name="T25" fmla="*/ 1942 h 2215"/>
                <a:gd name="T26" fmla="*/ 237 w 2326"/>
                <a:gd name="T27" fmla="*/ 1942 h 2215"/>
                <a:gd name="T28" fmla="*/ 237 w 2326"/>
                <a:gd name="T29" fmla="*/ 900 h 2215"/>
                <a:gd name="T30" fmla="*/ 129 w 2326"/>
                <a:gd name="T31" fmla="*/ 975 h 2215"/>
                <a:gd name="T32" fmla="*/ 0 w 2326"/>
                <a:gd name="T33" fmla="*/ 788 h 2215"/>
                <a:gd name="T34" fmla="*/ 298 w 2326"/>
                <a:gd name="T35" fmla="*/ 585 h 2215"/>
                <a:gd name="T36" fmla="*/ 298 w 2326"/>
                <a:gd name="T37" fmla="*/ 215 h 2215"/>
                <a:gd name="T38" fmla="*/ 584 w 2326"/>
                <a:gd name="T39" fmla="*/ 215 h 2215"/>
                <a:gd name="T40" fmla="*/ 584 w 2326"/>
                <a:gd name="T41" fmla="*/ 391 h 2215"/>
                <a:gd name="T42" fmla="*/ 1094 w 2326"/>
                <a:gd name="T43" fmla="*/ 45 h 2215"/>
                <a:gd name="T44" fmla="*/ 1159 w 2326"/>
                <a:gd name="T45" fmla="*/ 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26" h="2215">
                  <a:moveTo>
                    <a:pt x="1159" y="0"/>
                  </a:moveTo>
                  <a:lnTo>
                    <a:pt x="1222" y="45"/>
                  </a:lnTo>
                  <a:lnTo>
                    <a:pt x="2326" y="794"/>
                  </a:lnTo>
                  <a:lnTo>
                    <a:pt x="2198" y="981"/>
                  </a:lnTo>
                  <a:lnTo>
                    <a:pt x="2062" y="888"/>
                  </a:lnTo>
                  <a:lnTo>
                    <a:pt x="2062" y="2016"/>
                  </a:lnTo>
                  <a:lnTo>
                    <a:pt x="2006" y="2069"/>
                  </a:lnTo>
                  <a:lnTo>
                    <a:pt x="1922" y="2143"/>
                  </a:lnTo>
                  <a:lnTo>
                    <a:pt x="1836" y="2215"/>
                  </a:lnTo>
                  <a:lnTo>
                    <a:pt x="1836" y="747"/>
                  </a:lnTo>
                  <a:lnTo>
                    <a:pt x="1158" y="274"/>
                  </a:lnTo>
                  <a:lnTo>
                    <a:pt x="464" y="748"/>
                  </a:lnTo>
                  <a:lnTo>
                    <a:pt x="464" y="1942"/>
                  </a:lnTo>
                  <a:lnTo>
                    <a:pt x="237" y="1942"/>
                  </a:lnTo>
                  <a:lnTo>
                    <a:pt x="237" y="900"/>
                  </a:lnTo>
                  <a:lnTo>
                    <a:pt x="129" y="975"/>
                  </a:lnTo>
                  <a:lnTo>
                    <a:pt x="0" y="788"/>
                  </a:lnTo>
                  <a:lnTo>
                    <a:pt x="298" y="585"/>
                  </a:lnTo>
                  <a:lnTo>
                    <a:pt x="298" y="215"/>
                  </a:lnTo>
                  <a:lnTo>
                    <a:pt x="584" y="215"/>
                  </a:lnTo>
                  <a:lnTo>
                    <a:pt x="584" y="391"/>
                  </a:lnTo>
                  <a:lnTo>
                    <a:pt x="1094" y="45"/>
                  </a:lnTo>
                  <a:lnTo>
                    <a:pt x="1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2880" dirty="0"/>
            </a:p>
          </p:txBody>
        </p:sp>
        <p:sp>
          <p:nvSpPr>
            <p:cNvPr id="72" name="Freeform 22"/>
            <p:cNvSpPr>
              <a:spLocks/>
            </p:cNvSpPr>
            <p:nvPr/>
          </p:nvSpPr>
          <p:spPr bwMode="auto">
            <a:xfrm>
              <a:off x="4443413" y="1698625"/>
              <a:ext cx="155575" cy="288925"/>
            </a:xfrm>
            <a:custGeom>
              <a:avLst/>
              <a:gdLst>
                <a:gd name="T0" fmla="*/ 375 w 583"/>
                <a:gd name="T1" fmla="*/ 0 h 1089"/>
                <a:gd name="T2" fmla="*/ 419 w 583"/>
                <a:gd name="T3" fmla="*/ 124 h 1089"/>
                <a:gd name="T4" fmla="*/ 499 w 583"/>
                <a:gd name="T5" fmla="*/ 146 h 1089"/>
                <a:gd name="T6" fmla="*/ 557 w 583"/>
                <a:gd name="T7" fmla="*/ 172 h 1089"/>
                <a:gd name="T8" fmla="*/ 473 w 583"/>
                <a:gd name="T9" fmla="*/ 321 h 1089"/>
                <a:gd name="T10" fmla="*/ 436 w 583"/>
                <a:gd name="T11" fmla="*/ 306 h 1089"/>
                <a:gd name="T12" fmla="*/ 384 w 583"/>
                <a:gd name="T13" fmla="*/ 291 h 1089"/>
                <a:gd name="T14" fmla="*/ 317 w 583"/>
                <a:gd name="T15" fmla="*/ 283 h 1089"/>
                <a:gd name="T16" fmla="*/ 272 w 583"/>
                <a:gd name="T17" fmla="*/ 290 h 1089"/>
                <a:gd name="T18" fmla="*/ 241 w 583"/>
                <a:gd name="T19" fmla="*/ 306 h 1089"/>
                <a:gd name="T20" fmla="*/ 224 w 583"/>
                <a:gd name="T21" fmla="*/ 331 h 1089"/>
                <a:gd name="T22" fmla="*/ 223 w 583"/>
                <a:gd name="T23" fmla="*/ 359 h 1089"/>
                <a:gd name="T24" fmla="*/ 234 w 583"/>
                <a:gd name="T25" fmla="*/ 380 h 1089"/>
                <a:gd name="T26" fmla="*/ 259 w 583"/>
                <a:gd name="T27" fmla="*/ 401 h 1089"/>
                <a:gd name="T28" fmla="*/ 300 w 583"/>
                <a:gd name="T29" fmla="*/ 423 h 1089"/>
                <a:gd name="T30" fmla="*/ 361 w 583"/>
                <a:gd name="T31" fmla="*/ 449 h 1089"/>
                <a:gd name="T32" fmla="*/ 444 w 583"/>
                <a:gd name="T33" fmla="*/ 486 h 1089"/>
                <a:gd name="T34" fmla="*/ 506 w 583"/>
                <a:gd name="T35" fmla="*/ 529 h 1089"/>
                <a:gd name="T36" fmla="*/ 549 w 583"/>
                <a:gd name="T37" fmla="*/ 580 h 1089"/>
                <a:gd name="T38" fmla="*/ 575 w 583"/>
                <a:gd name="T39" fmla="*/ 638 h 1089"/>
                <a:gd name="T40" fmla="*/ 583 w 583"/>
                <a:gd name="T41" fmla="*/ 707 h 1089"/>
                <a:gd name="T42" fmla="*/ 573 w 583"/>
                <a:gd name="T43" fmla="*/ 777 h 1089"/>
                <a:gd name="T44" fmla="*/ 545 w 583"/>
                <a:gd name="T45" fmla="*/ 838 h 1089"/>
                <a:gd name="T46" fmla="*/ 500 w 583"/>
                <a:gd name="T47" fmla="*/ 889 h 1089"/>
                <a:gd name="T48" fmla="*/ 441 w 583"/>
                <a:gd name="T49" fmla="*/ 929 h 1089"/>
                <a:gd name="T50" fmla="*/ 367 w 583"/>
                <a:gd name="T51" fmla="*/ 954 h 1089"/>
                <a:gd name="T52" fmla="*/ 212 w 583"/>
                <a:gd name="T53" fmla="*/ 1089 h 1089"/>
                <a:gd name="T54" fmla="*/ 175 w 583"/>
                <a:gd name="T55" fmla="*/ 961 h 1089"/>
                <a:gd name="T56" fmla="*/ 103 w 583"/>
                <a:gd name="T57" fmla="*/ 944 h 1089"/>
                <a:gd name="T58" fmla="*/ 41 w 583"/>
                <a:gd name="T59" fmla="*/ 921 h 1089"/>
                <a:gd name="T60" fmla="*/ 0 w 583"/>
                <a:gd name="T61" fmla="*/ 895 h 1089"/>
                <a:gd name="T62" fmla="*/ 77 w 583"/>
                <a:gd name="T63" fmla="*/ 744 h 1089"/>
                <a:gd name="T64" fmla="*/ 150 w 583"/>
                <a:gd name="T65" fmla="*/ 777 h 1089"/>
                <a:gd name="T66" fmla="*/ 226 w 583"/>
                <a:gd name="T67" fmla="*/ 794 h 1089"/>
                <a:gd name="T68" fmla="*/ 291 w 583"/>
                <a:gd name="T69" fmla="*/ 794 h 1089"/>
                <a:gd name="T70" fmla="*/ 335 w 583"/>
                <a:gd name="T71" fmla="*/ 781 h 1089"/>
                <a:gd name="T72" fmla="*/ 364 w 583"/>
                <a:gd name="T73" fmla="*/ 756 h 1089"/>
                <a:gd name="T74" fmla="*/ 374 w 583"/>
                <a:gd name="T75" fmla="*/ 721 h 1089"/>
                <a:gd name="T76" fmla="*/ 371 w 583"/>
                <a:gd name="T77" fmla="*/ 700 h 1089"/>
                <a:gd name="T78" fmla="*/ 359 w 583"/>
                <a:gd name="T79" fmla="*/ 677 h 1089"/>
                <a:gd name="T80" fmla="*/ 331 w 583"/>
                <a:gd name="T81" fmla="*/ 654 h 1089"/>
                <a:gd name="T82" fmla="*/ 284 w 583"/>
                <a:gd name="T83" fmla="*/ 629 h 1089"/>
                <a:gd name="T84" fmla="*/ 224 w 583"/>
                <a:gd name="T85" fmla="*/ 606 h 1089"/>
                <a:gd name="T86" fmla="*/ 171 w 583"/>
                <a:gd name="T87" fmla="*/ 583 h 1089"/>
                <a:gd name="T88" fmla="*/ 122 w 583"/>
                <a:gd name="T89" fmla="*/ 555 h 1089"/>
                <a:gd name="T90" fmla="*/ 78 w 583"/>
                <a:gd name="T91" fmla="*/ 520 h 1089"/>
                <a:gd name="T92" fmla="*/ 45 w 583"/>
                <a:gd name="T93" fmla="*/ 478 h 1089"/>
                <a:gd name="T94" fmla="*/ 22 w 583"/>
                <a:gd name="T95" fmla="*/ 427 h 1089"/>
                <a:gd name="T96" fmla="*/ 14 w 583"/>
                <a:gd name="T97" fmla="*/ 365 h 1089"/>
                <a:gd name="T98" fmla="*/ 25 w 583"/>
                <a:gd name="T99" fmla="*/ 292 h 1089"/>
                <a:gd name="T100" fmla="*/ 58 w 583"/>
                <a:gd name="T101" fmla="*/ 228 h 1089"/>
                <a:gd name="T102" fmla="*/ 109 w 583"/>
                <a:gd name="T103" fmla="*/ 177 h 1089"/>
                <a:gd name="T104" fmla="*/ 179 w 583"/>
                <a:gd name="T105" fmla="*/ 142 h 1089"/>
                <a:gd name="T106" fmla="*/ 220 w 583"/>
                <a:gd name="T107" fmla="*/ 0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3" h="1089">
                  <a:moveTo>
                    <a:pt x="220" y="0"/>
                  </a:moveTo>
                  <a:lnTo>
                    <a:pt x="375" y="0"/>
                  </a:lnTo>
                  <a:lnTo>
                    <a:pt x="375" y="119"/>
                  </a:lnTo>
                  <a:lnTo>
                    <a:pt x="419" y="124"/>
                  </a:lnTo>
                  <a:lnTo>
                    <a:pt x="460" y="133"/>
                  </a:lnTo>
                  <a:lnTo>
                    <a:pt x="499" y="146"/>
                  </a:lnTo>
                  <a:lnTo>
                    <a:pt x="537" y="162"/>
                  </a:lnTo>
                  <a:lnTo>
                    <a:pt x="557" y="172"/>
                  </a:lnTo>
                  <a:lnTo>
                    <a:pt x="507" y="336"/>
                  </a:lnTo>
                  <a:lnTo>
                    <a:pt x="473" y="321"/>
                  </a:lnTo>
                  <a:lnTo>
                    <a:pt x="457" y="314"/>
                  </a:lnTo>
                  <a:lnTo>
                    <a:pt x="436" y="306"/>
                  </a:lnTo>
                  <a:lnTo>
                    <a:pt x="412" y="298"/>
                  </a:lnTo>
                  <a:lnTo>
                    <a:pt x="384" y="291"/>
                  </a:lnTo>
                  <a:lnTo>
                    <a:pt x="353" y="285"/>
                  </a:lnTo>
                  <a:lnTo>
                    <a:pt x="317" y="283"/>
                  </a:lnTo>
                  <a:lnTo>
                    <a:pt x="293" y="285"/>
                  </a:lnTo>
                  <a:lnTo>
                    <a:pt x="272" y="290"/>
                  </a:lnTo>
                  <a:lnTo>
                    <a:pt x="255" y="297"/>
                  </a:lnTo>
                  <a:lnTo>
                    <a:pt x="241" y="306"/>
                  </a:lnTo>
                  <a:lnTo>
                    <a:pt x="230" y="317"/>
                  </a:lnTo>
                  <a:lnTo>
                    <a:pt x="224" y="331"/>
                  </a:lnTo>
                  <a:lnTo>
                    <a:pt x="221" y="348"/>
                  </a:lnTo>
                  <a:lnTo>
                    <a:pt x="223" y="359"/>
                  </a:lnTo>
                  <a:lnTo>
                    <a:pt x="227" y="370"/>
                  </a:lnTo>
                  <a:lnTo>
                    <a:pt x="234" y="380"/>
                  </a:lnTo>
                  <a:lnTo>
                    <a:pt x="245" y="391"/>
                  </a:lnTo>
                  <a:lnTo>
                    <a:pt x="259" y="401"/>
                  </a:lnTo>
                  <a:lnTo>
                    <a:pt x="277" y="412"/>
                  </a:lnTo>
                  <a:lnTo>
                    <a:pt x="300" y="423"/>
                  </a:lnTo>
                  <a:lnTo>
                    <a:pt x="328" y="435"/>
                  </a:lnTo>
                  <a:lnTo>
                    <a:pt x="361" y="449"/>
                  </a:lnTo>
                  <a:lnTo>
                    <a:pt x="405" y="467"/>
                  </a:lnTo>
                  <a:lnTo>
                    <a:pt x="444" y="486"/>
                  </a:lnTo>
                  <a:lnTo>
                    <a:pt x="478" y="507"/>
                  </a:lnTo>
                  <a:lnTo>
                    <a:pt x="506" y="529"/>
                  </a:lnTo>
                  <a:lnTo>
                    <a:pt x="530" y="554"/>
                  </a:lnTo>
                  <a:lnTo>
                    <a:pt x="549" y="580"/>
                  </a:lnTo>
                  <a:lnTo>
                    <a:pt x="565" y="608"/>
                  </a:lnTo>
                  <a:lnTo>
                    <a:pt x="575" y="638"/>
                  </a:lnTo>
                  <a:lnTo>
                    <a:pt x="581" y="672"/>
                  </a:lnTo>
                  <a:lnTo>
                    <a:pt x="583" y="707"/>
                  </a:lnTo>
                  <a:lnTo>
                    <a:pt x="581" y="743"/>
                  </a:lnTo>
                  <a:lnTo>
                    <a:pt x="573" y="777"/>
                  </a:lnTo>
                  <a:lnTo>
                    <a:pt x="562" y="809"/>
                  </a:lnTo>
                  <a:lnTo>
                    <a:pt x="545" y="838"/>
                  </a:lnTo>
                  <a:lnTo>
                    <a:pt x="525" y="866"/>
                  </a:lnTo>
                  <a:lnTo>
                    <a:pt x="500" y="889"/>
                  </a:lnTo>
                  <a:lnTo>
                    <a:pt x="472" y="911"/>
                  </a:lnTo>
                  <a:lnTo>
                    <a:pt x="441" y="929"/>
                  </a:lnTo>
                  <a:lnTo>
                    <a:pt x="405" y="943"/>
                  </a:lnTo>
                  <a:lnTo>
                    <a:pt x="367" y="954"/>
                  </a:lnTo>
                  <a:lnTo>
                    <a:pt x="367" y="1089"/>
                  </a:lnTo>
                  <a:lnTo>
                    <a:pt x="212" y="1089"/>
                  </a:lnTo>
                  <a:lnTo>
                    <a:pt x="212" y="965"/>
                  </a:lnTo>
                  <a:lnTo>
                    <a:pt x="175" y="961"/>
                  </a:lnTo>
                  <a:lnTo>
                    <a:pt x="138" y="954"/>
                  </a:lnTo>
                  <a:lnTo>
                    <a:pt x="103" y="944"/>
                  </a:lnTo>
                  <a:lnTo>
                    <a:pt x="70" y="933"/>
                  </a:lnTo>
                  <a:lnTo>
                    <a:pt x="41" y="921"/>
                  </a:lnTo>
                  <a:lnTo>
                    <a:pt x="16" y="906"/>
                  </a:lnTo>
                  <a:lnTo>
                    <a:pt x="0" y="895"/>
                  </a:lnTo>
                  <a:lnTo>
                    <a:pt x="50" y="727"/>
                  </a:lnTo>
                  <a:lnTo>
                    <a:pt x="77" y="744"/>
                  </a:lnTo>
                  <a:lnTo>
                    <a:pt x="112" y="762"/>
                  </a:lnTo>
                  <a:lnTo>
                    <a:pt x="150" y="777"/>
                  </a:lnTo>
                  <a:lnTo>
                    <a:pt x="188" y="787"/>
                  </a:lnTo>
                  <a:lnTo>
                    <a:pt x="226" y="794"/>
                  </a:lnTo>
                  <a:lnTo>
                    <a:pt x="264" y="796"/>
                  </a:lnTo>
                  <a:lnTo>
                    <a:pt x="291" y="794"/>
                  </a:lnTo>
                  <a:lnTo>
                    <a:pt x="315" y="789"/>
                  </a:lnTo>
                  <a:lnTo>
                    <a:pt x="335" y="781"/>
                  </a:lnTo>
                  <a:lnTo>
                    <a:pt x="351" y="770"/>
                  </a:lnTo>
                  <a:lnTo>
                    <a:pt x="364" y="756"/>
                  </a:lnTo>
                  <a:lnTo>
                    <a:pt x="372" y="739"/>
                  </a:lnTo>
                  <a:lnTo>
                    <a:pt x="374" y="721"/>
                  </a:lnTo>
                  <a:lnTo>
                    <a:pt x="374" y="711"/>
                  </a:lnTo>
                  <a:lnTo>
                    <a:pt x="371" y="700"/>
                  </a:lnTo>
                  <a:lnTo>
                    <a:pt x="367" y="688"/>
                  </a:lnTo>
                  <a:lnTo>
                    <a:pt x="359" y="677"/>
                  </a:lnTo>
                  <a:lnTo>
                    <a:pt x="347" y="666"/>
                  </a:lnTo>
                  <a:lnTo>
                    <a:pt x="331" y="654"/>
                  </a:lnTo>
                  <a:lnTo>
                    <a:pt x="310" y="641"/>
                  </a:lnTo>
                  <a:lnTo>
                    <a:pt x="284" y="629"/>
                  </a:lnTo>
                  <a:lnTo>
                    <a:pt x="252" y="616"/>
                  </a:lnTo>
                  <a:lnTo>
                    <a:pt x="224" y="606"/>
                  </a:lnTo>
                  <a:lnTo>
                    <a:pt x="197" y="596"/>
                  </a:lnTo>
                  <a:lnTo>
                    <a:pt x="171" y="583"/>
                  </a:lnTo>
                  <a:lnTo>
                    <a:pt x="146" y="570"/>
                  </a:lnTo>
                  <a:lnTo>
                    <a:pt x="122" y="555"/>
                  </a:lnTo>
                  <a:lnTo>
                    <a:pt x="99" y="538"/>
                  </a:lnTo>
                  <a:lnTo>
                    <a:pt x="78" y="520"/>
                  </a:lnTo>
                  <a:lnTo>
                    <a:pt x="60" y="501"/>
                  </a:lnTo>
                  <a:lnTo>
                    <a:pt x="45" y="478"/>
                  </a:lnTo>
                  <a:lnTo>
                    <a:pt x="31" y="454"/>
                  </a:lnTo>
                  <a:lnTo>
                    <a:pt x="22" y="427"/>
                  </a:lnTo>
                  <a:lnTo>
                    <a:pt x="16" y="398"/>
                  </a:lnTo>
                  <a:lnTo>
                    <a:pt x="14" y="365"/>
                  </a:lnTo>
                  <a:lnTo>
                    <a:pt x="17" y="327"/>
                  </a:lnTo>
                  <a:lnTo>
                    <a:pt x="25" y="292"/>
                  </a:lnTo>
                  <a:lnTo>
                    <a:pt x="38" y="259"/>
                  </a:lnTo>
                  <a:lnTo>
                    <a:pt x="58" y="228"/>
                  </a:lnTo>
                  <a:lnTo>
                    <a:pt x="82" y="201"/>
                  </a:lnTo>
                  <a:lnTo>
                    <a:pt x="109" y="177"/>
                  </a:lnTo>
                  <a:lnTo>
                    <a:pt x="142" y="157"/>
                  </a:lnTo>
                  <a:lnTo>
                    <a:pt x="179" y="142"/>
                  </a:lnTo>
                  <a:lnTo>
                    <a:pt x="220" y="129"/>
                  </a:lnTo>
                  <a:lnTo>
                    <a:pt x="2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2880" dirty="0"/>
            </a:p>
          </p:txBody>
        </p:sp>
        <p:sp>
          <p:nvSpPr>
            <p:cNvPr id="73" name="Freeform 23"/>
            <p:cNvSpPr>
              <a:spLocks noEditPoints="1"/>
            </p:cNvSpPr>
            <p:nvPr/>
          </p:nvSpPr>
          <p:spPr bwMode="auto">
            <a:xfrm>
              <a:off x="4073525" y="2011363"/>
              <a:ext cx="869950" cy="341312"/>
            </a:xfrm>
            <a:custGeom>
              <a:avLst/>
              <a:gdLst>
                <a:gd name="T0" fmla="*/ 586 w 3287"/>
                <a:gd name="T1" fmla="*/ 229 h 1293"/>
                <a:gd name="T2" fmla="*/ 467 w 3287"/>
                <a:gd name="T3" fmla="*/ 296 h 1293"/>
                <a:gd name="T4" fmla="*/ 483 w 3287"/>
                <a:gd name="T5" fmla="*/ 993 h 1293"/>
                <a:gd name="T6" fmla="*/ 530 w 3287"/>
                <a:gd name="T7" fmla="*/ 1023 h 1293"/>
                <a:gd name="T8" fmla="*/ 636 w 3287"/>
                <a:gd name="T9" fmla="*/ 1078 h 1293"/>
                <a:gd name="T10" fmla="*/ 781 w 3287"/>
                <a:gd name="T11" fmla="*/ 1118 h 1293"/>
                <a:gd name="T12" fmla="*/ 1971 w 3287"/>
                <a:gd name="T13" fmla="*/ 1100 h 1293"/>
                <a:gd name="T14" fmla="*/ 2371 w 3287"/>
                <a:gd name="T15" fmla="*/ 993 h 1293"/>
                <a:gd name="T16" fmla="*/ 2695 w 3287"/>
                <a:gd name="T17" fmla="*/ 832 h 1293"/>
                <a:gd name="T18" fmla="*/ 2934 w 3287"/>
                <a:gd name="T19" fmla="*/ 658 h 1293"/>
                <a:gd name="T20" fmla="*/ 3069 w 3287"/>
                <a:gd name="T21" fmla="*/ 527 h 1293"/>
                <a:gd name="T22" fmla="*/ 3117 w 3287"/>
                <a:gd name="T23" fmla="*/ 469 h 1293"/>
                <a:gd name="T24" fmla="*/ 3130 w 3287"/>
                <a:gd name="T25" fmla="*/ 440 h 1293"/>
                <a:gd name="T26" fmla="*/ 3102 w 3287"/>
                <a:gd name="T27" fmla="*/ 405 h 1293"/>
                <a:gd name="T28" fmla="*/ 3016 w 3287"/>
                <a:gd name="T29" fmla="*/ 338 h 1293"/>
                <a:gd name="T30" fmla="*/ 2863 w 3287"/>
                <a:gd name="T31" fmla="*/ 298 h 1293"/>
                <a:gd name="T32" fmla="*/ 2678 w 3287"/>
                <a:gd name="T33" fmla="*/ 373 h 1293"/>
                <a:gd name="T34" fmla="*/ 2572 w 3287"/>
                <a:gd name="T35" fmla="*/ 496 h 1293"/>
                <a:gd name="T36" fmla="*/ 2353 w 3287"/>
                <a:gd name="T37" fmla="*/ 660 h 1293"/>
                <a:gd name="T38" fmla="*/ 2142 w 3287"/>
                <a:gd name="T39" fmla="*/ 730 h 1293"/>
                <a:gd name="T40" fmla="*/ 1987 w 3287"/>
                <a:gd name="T41" fmla="*/ 745 h 1293"/>
                <a:gd name="T42" fmla="*/ 1140 w 3287"/>
                <a:gd name="T43" fmla="*/ 722 h 1293"/>
                <a:gd name="T44" fmla="*/ 1128 w 3287"/>
                <a:gd name="T45" fmla="*/ 627 h 1293"/>
                <a:gd name="T46" fmla="*/ 1902 w 3287"/>
                <a:gd name="T47" fmla="*/ 589 h 1293"/>
                <a:gd name="T48" fmla="*/ 1932 w 3287"/>
                <a:gd name="T49" fmla="*/ 578 h 1293"/>
                <a:gd name="T50" fmla="*/ 1971 w 3287"/>
                <a:gd name="T51" fmla="*/ 521 h 1293"/>
                <a:gd name="T52" fmla="*/ 1958 w 3287"/>
                <a:gd name="T53" fmla="*/ 372 h 1293"/>
                <a:gd name="T54" fmla="*/ 1855 w 3287"/>
                <a:gd name="T55" fmla="*/ 255 h 1293"/>
                <a:gd name="T56" fmla="*/ 1701 w 3287"/>
                <a:gd name="T57" fmla="*/ 207 h 1293"/>
                <a:gd name="T58" fmla="*/ 300 w 3287"/>
                <a:gd name="T59" fmla="*/ 130 h 1293"/>
                <a:gd name="T60" fmla="*/ 488 w 3287"/>
                <a:gd name="T61" fmla="*/ 102 h 1293"/>
                <a:gd name="T62" fmla="*/ 705 w 3287"/>
                <a:gd name="T63" fmla="*/ 50 h 1293"/>
                <a:gd name="T64" fmla="*/ 1880 w 3287"/>
                <a:gd name="T65" fmla="*/ 92 h 1293"/>
                <a:gd name="T66" fmla="*/ 2065 w 3287"/>
                <a:gd name="T67" fmla="*/ 245 h 1293"/>
                <a:gd name="T68" fmla="*/ 2134 w 3287"/>
                <a:gd name="T69" fmla="*/ 477 h 1293"/>
                <a:gd name="T70" fmla="*/ 2152 w 3287"/>
                <a:gd name="T71" fmla="*/ 569 h 1293"/>
                <a:gd name="T72" fmla="*/ 2341 w 3287"/>
                <a:gd name="T73" fmla="*/ 488 h 1293"/>
                <a:gd name="T74" fmla="*/ 2522 w 3287"/>
                <a:gd name="T75" fmla="*/ 309 h 1293"/>
                <a:gd name="T76" fmla="*/ 2701 w 3287"/>
                <a:gd name="T77" fmla="*/ 173 h 1293"/>
                <a:gd name="T78" fmla="*/ 2863 w 3287"/>
                <a:gd name="T79" fmla="*/ 142 h 1293"/>
                <a:gd name="T80" fmla="*/ 3088 w 3287"/>
                <a:gd name="T81" fmla="*/ 199 h 1293"/>
                <a:gd name="T82" fmla="*/ 3234 w 3287"/>
                <a:gd name="T83" fmla="*/ 316 h 1293"/>
                <a:gd name="T84" fmla="*/ 3287 w 3287"/>
                <a:gd name="T85" fmla="*/ 460 h 1293"/>
                <a:gd name="T86" fmla="*/ 3221 w 3287"/>
                <a:gd name="T87" fmla="*/ 593 h 1293"/>
                <a:gd name="T88" fmla="*/ 3086 w 3287"/>
                <a:gd name="T89" fmla="*/ 732 h 1293"/>
                <a:gd name="T90" fmla="*/ 2861 w 3287"/>
                <a:gd name="T91" fmla="*/ 911 h 1293"/>
                <a:gd name="T92" fmla="*/ 2551 w 3287"/>
                <a:gd name="T93" fmla="*/ 1087 h 1293"/>
                <a:gd name="T94" fmla="*/ 2160 w 3287"/>
                <a:gd name="T95" fmla="*/ 1222 h 1293"/>
                <a:gd name="T96" fmla="*/ 1697 w 3287"/>
                <a:gd name="T97" fmla="*/ 1276 h 1293"/>
                <a:gd name="T98" fmla="*/ 610 w 3287"/>
                <a:gd name="T99" fmla="*/ 1236 h 1293"/>
                <a:gd name="T100" fmla="*/ 484 w 3287"/>
                <a:gd name="T101" fmla="*/ 1176 h 1293"/>
                <a:gd name="T102" fmla="*/ 450 w 3287"/>
                <a:gd name="T103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87" h="1293">
                  <a:moveTo>
                    <a:pt x="1668" y="205"/>
                  </a:moveTo>
                  <a:lnTo>
                    <a:pt x="705" y="206"/>
                  </a:lnTo>
                  <a:lnTo>
                    <a:pt x="664" y="209"/>
                  </a:lnTo>
                  <a:lnTo>
                    <a:pt x="624" y="216"/>
                  </a:lnTo>
                  <a:lnTo>
                    <a:pt x="586" y="229"/>
                  </a:lnTo>
                  <a:lnTo>
                    <a:pt x="550" y="247"/>
                  </a:lnTo>
                  <a:lnTo>
                    <a:pt x="516" y="269"/>
                  </a:lnTo>
                  <a:lnTo>
                    <a:pt x="499" y="282"/>
                  </a:lnTo>
                  <a:lnTo>
                    <a:pt x="483" y="291"/>
                  </a:lnTo>
                  <a:lnTo>
                    <a:pt x="467" y="296"/>
                  </a:lnTo>
                  <a:lnTo>
                    <a:pt x="450" y="297"/>
                  </a:lnTo>
                  <a:lnTo>
                    <a:pt x="450" y="986"/>
                  </a:lnTo>
                  <a:lnTo>
                    <a:pt x="451" y="986"/>
                  </a:lnTo>
                  <a:lnTo>
                    <a:pt x="468" y="988"/>
                  </a:lnTo>
                  <a:lnTo>
                    <a:pt x="483" y="993"/>
                  </a:lnTo>
                  <a:lnTo>
                    <a:pt x="498" y="1002"/>
                  </a:lnTo>
                  <a:lnTo>
                    <a:pt x="501" y="1004"/>
                  </a:lnTo>
                  <a:lnTo>
                    <a:pt x="507" y="1008"/>
                  </a:lnTo>
                  <a:lnTo>
                    <a:pt x="517" y="1015"/>
                  </a:lnTo>
                  <a:lnTo>
                    <a:pt x="530" y="1023"/>
                  </a:lnTo>
                  <a:lnTo>
                    <a:pt x="547" y="1033"/>
                  </a:lnTo>
                  <a:lnTo>
                    <a:pt x="565" y="1043"/>
                  </a:lnTo>
                  <a:lnTo>
                    <a:pt x="587" y="1055"/>
                  </a:lnTo>
                  <a:lnTo>
                    <a:pt x="610" y="1067"/>
                  </a:lnTo>
                  <a:lnTo>
                    <a:pt x="636" y="1078"/>
                  </a:lnTo>
                  <a:lnTo>
                    <a:pt x="664" y="1089"/>
                  </a:lnTo>
                  <a:lnTo>
                    <a:pt x="692" y="1099"/>
                  </a:lnTo>
                  <a:lnTo>
                    <a:pt x="721" y="1108"/>
                  </a:lnTo>
                  <a:lnTo>
                    <a:pt x="751" y="1114"/>
                  </a:lnTo>
                  <a:lnTo>
                    <a:pt x="781" y="1118"/>
                  </a:lnTo>
                  <a:lnTo>
                    <a:pt x="811" y="1119"/>
                  </a:lnTo>
                  <a:lnTo>
                    <a:pt x="1697" y="1119"/>
                  </a:lnTo>
                  <a:lnTo>
                    <a:pt x="1790" y="1117"/>
                  </a:lnTo>
                  <a:lnTo>
                    <a:pt x="1883" y="1110"/>
                  </a:lnTo>
                  <a:lnTo>
                    <a:pt x="1971" y="1100"/>
                  </a:lnTo>
                  <a:lnTo>
                    <a:pt x="2057" y="1084"/>
                  </a:lnTo>
                  <a:lnTo>
                    <a:pt x="2140" y="1066"/>
                  </a:lnTo>
                  <a:lnTo>
                    <a:pt x="2220" y="1044"/>
                  </a:lnTo>
                  <a:lnTo>
                    <a:pt x="2297" y="1020"/>
                  </a:lnTo>
                  <a:lnTo>
                    <a:pt x="2371" y="993"/>
                  </a:lnTo>
                  <a:lnTo>
                    <a:pt x="2443" y="964"/>
                  </a:lnTo>
                  <a:lnTo>
                    <a:pt x="2511" y="933"/>
                  </a:lnTo>
                  <a:lnTo>
                    <a:pt x="2575" y="901"/>
                  </a:lnTo>
                  <a:lnTo>
                    <a:pt x="2637" y="867"/>
                  </a:lnTo>
                  <a:lnTo>
                    <a:pt x="2695" y="832"/>
                  </a:lnTo>
                  <a:lnTo>
                    <a:pt x="2750" y="797"/>
                  </a:lnTo>
                  <a:lnTo>
                    <a:pt x="2801" y="762"/>
                  </a:lnTo>
                  <a:lnTo>
                    <a:pt x="2849" y="726"/>
                  </a:lnTo>
                  <a:lnTo>
                    <a:pt x="2893" y="692"/>
                  </a:lnTo>
                  <a:lnTo>
                    <a:pt x="2934" y="658"/>
                  </a:lnTo>
                  <a:lnTo>
                    <a:pt x="2972" y="624"/>
                  </a:lnTo>
                  <a:lnTo>
                    <a:pt x="3005" y="593"/>
                  </a:lnTo>
                  <a:lnTo>
                    <a:pt x="3035" y="563"/>
                  </a:lnTo>
                  <a:lnTo>
                    <a:pt x="3062" y="535"/>
                  </a:lnTo>
                  <a:lnTo>
                    <a:pt x="3069" y="527"/>
                  </a:lnTo>
                  <a:lnTo>
                    <a:pt x="3078" y="517"/>
                  </a:lnTo>
                  <a:lnTo>
                    <a:pt x="3088" y="506"/>
                  </a:lnTo>
                  <a:lnTo>
                    <a:pt x="3098" y="494"/>
                  </a:lnTo>
                  <a:lnTo>
                    <a:pt x="3108" y="481"/>
                  </a:lnTo>
                  <a:lnTo>
                    <a:pt x="3117" y="469"/>
                  </a:lnTo>
                  <a:lnTo>
                    <a:pt x="3124" y="458"/>
                  </a:lnTo>
                  <a:lnTo>
                    <a:pt x="3129" y="450"/>
                  </a:lnTo>
                  <a:lnTo>
                    <a:pt x="3130" y="443"/>
                  </a:lnTo>
                  <a:lnTo>
                    <a:pt x="3130" y="442"/>
                  </a:lnTo>
                  <a:lnTo>
                    <a:pt x="3130" y="440"/>
                  </a:lnTo>
                  <a:lnTo>
                    <a:pt x="3128" y="437"/>
                  </a:lnTo>
                  <a:lnTo>
                    <a:pt x="3125" y="431"/>
                  </a:lnTo>
                  <a:lnTo>
                    <a:pt x="3120" y="424"/>
                  </a:lnTo>
                  <a:lnTo>
                    <a:pt x="3112" y="415"/>
                  </a:lnTo>
                  <a:lnTo>
                    <a:pt x="3102" y="405"/>
                  </a:lnTo>
                  <a:lnTo>
                    <a:pt x="3088" y="392"/>
                  </a:lnTo>
                  <a:lnTo>
                    <a:pt x="3071" y="376"/>
                  </a:lnTo>
                  <a:lnTo>
                    <a:pt x="3049" y="359"/>
                  </a:lnTo>
                  <a:lnTo>
                    <a:pt x="3036" y="349"/>
                  </a:lnTo>
                  <a:lnTo>
                    <a:pt x="3016" y="338"/>
                  </a:lnTo>
                  <a:lnTo>
                    <a:pt x="2992" y="326"/>
                  </a:lnTo>
                  <a:lnTo>
                    <a:pt x="2964" y="315"/>
                  </a:lnTo>
                  <a:lnTo>
                    <a:pt x="2933" y="306"/>
                  </a:lnTo>
                  <a:lnTo>
                    <a:pt x="2899" y="300"/>
                  </a:lnTo>
                  <a:lnTo>
                    <a:pt x="2863" y="298"/>
                  </a:lnTo>
                  <a:lnTo>
                    <a:pt x="2823" y="301"/>
                  </a:lnTo>
                  <a:lnTo>
                    <a:pt x="2784" y="310"/>
                  </a:lnTo>
                  <a:lnTo>
                    <a:pt x="2748" y="325"/>
                  </a:lnTo>
                  <a:lnTo>
                    <a:pt x="2712" y="346"/>
                  </a:lnTo>
                  <a:lnTo>
                    <a:pt x="2678" y="373"/>
                  </a:lnTo>
                  <a:lnTo>
                    <a:pt x="2645" y="406"/>
                  </a:lnTo>
                  <a:lnTo>
                    <a:pt x="2614" y="446"/>
                  </a:lnTo>
                  <a:lnTo>
                    <a:pt x="2613" y="447"/>
                  </a:lnTo>
                  <a:lnTo>
                    <a:pt x="2612" y="449"/>
                  </a:lnTo>
                  <a:lnTo>
                    <a:pt x="2572" y="496"/>
                  </a:lnTo>
                  <a:lnTo>
                    <a:pt x="2530" y="539"/>
                  </a:lnTo>
                  <a:lnTo>
                    <a:pt x="2486" y="575"/>
                  </a:lnTo>
                  <a:lnTo>
                    <a:pt x="2442" y="608"/>
                  </a:lnTo>
                  <a:lnTo>
                    <a:pt x="2398" y="636"/>
                  </a:lnTo>
                  <a:lnTo>
                    <a:pt x="2353" y="660"/>
                  </a:lnTo>
                  <a:lnTo>
                    <a:pt x="2308" y="680"/>
                  </a:lnTo>
                  <a:lnTo>
                    <a:pt x="2264" y="698"/>
                  </a:lnTo>
                  <a:lnTo>
                    <a:pt x="2222" y="711"/>
                  </a:lnTo>
                  <a:lnTo>
                    <a:pt x="2181" y="722"/>
                  </a:lnTo>
                  <a:lnTo>
                    <a:pt x="2142" y="730"/>
                  </a:lnTo>
                  <a:lnTo>
                    <a:pt x="2105" y="736"/>
                  </a:lnTo>
                  <a:lnTo>
                    <a:pt x="2070" y="741"/>
                  </a:lnTo>
                  <a:lnTo>
                    <a:pt x="2040" y="743"/>
                  </a:lnTo>
                  <a:lnTo>
                    <a:pt x="2011" y="745"/>
                  </a:lnTo>
                  <a:lnTo>
                    <a:pt x="1987" y="745"/>
                  </a:lnTo>
                  <a:lnTo>
                    <a:pt x="1945" y="745"/>
                  </a:lnTo>
                  <a:lnTo>
                    <a:pt x="1195" y="745"/>
                  </a:lnTo>
                  <a:lnTo>
                    <a:pt x="1175" y="742"/>
                  </a:lnTo>
                  <a:lnTo>
                    <a:pt x="1155" y="734"/>
                  </a:lnTo>
                  <a:lnTo>
                    <a:pt x="1140" y="722"/>
                  </a:lnTo>
                  <a:lnTo>
                    <a:pt x="1128" y="706"/>
                  </a:lnTo>
                  <a:lnTo>
                    <a:pt x="1119" y="687"/>
                  </a:lnTo>
                  <a:lnTo>
                    <a:pt x="1116" y="667"/>
                  </a:lnTo>
                  <a:lnTo>
                    <a:pt x="1119" y="646"/>
                  </a:lnTo>
                  <a:lnTo>
                    <a:pt x="1128" y="627"/>
                  </a:lnTo>
                  <a:lnTo>
                    <a:pt x="1140" y="611"/>
                  </a:lnTo>
                  <a:lnTo>
                    <a:pt x="1155" y="599"/>
                  </a:lnTo>
                  <a:lnTo>
                    <a:pt x="1175" y="592"/>
                  </a:lnTo>
                  <a:lnTo>
                    <a:pt x="1195" y="589"/>
                  </a:lnTo>
                  <a:lnTo>
                    <a:pt x="1902" y="589"/>
                  </a:lnTo>
                  <a:lnTo>
                    <a:pt x="1904" y="588"/>
                  </a:lnTo>
                  <a:lnTo>
                    <a:pt x="1908" y="588"/>
                  </a:lnTo>
                  <a:lnTo>
                    <a:pt x="1915" y="585"/>
                  </a:lnTo>
                  <a:lnTo>
                    <a:pt x="1923" y="582"/>
                  </a:lnTo>
                  <a:lnTo>
                    <a:pt x="1932" y="578"/>
                  </a:lnTo>
                  <a:lnTo>
                    <a:pt x="1941" y="571"/>
                  </a:lnTo>
                  <a:lnTo>
                    <a:pt x="1949" y="563"/>
                  </a:lnTo>
                  <a:lnTo>
                    <a:pt x="1958" y="552"/>
                  </a:lnTo>
                  <a:lnTo>
                    <a:pt x="1966" y="539"/>
                  </a:lnTo>
                  <a:lnTo>
                    <a:pt x="1971" y="521"/>
                  </a:lnTo>
                  <a:lnTo>
                    <a:pt x="1975" y="501"/>
                  </a:lnTo>
                  <a:lnTo>
                    <a:pt x="1977" y="476"/>
                  </a:lnTo>
                  <a:lnTo>
                    <a:pt x="1974" y="439"/>
                  </a:lnTo>
                  <a:lnTo>
                    <a:pt x="1968" y="404"/>
                  </a:lnTo>
                  <a:lnTo>
                    <a:pt x="1958" y="372"/>
                  </a:lnTo>
                  <a:lnTo>
                    <a:pt x="1943" y="343"/>
                  </a:lnTo>
                  <a:lnTo>
                    <a:pt x="1925" y="317"/>
                  </a:lnTo>
                  <a:lnTo>
                    <a:pt x="1904" y="294"/>
                  </a:lnTo>
                  <a:lnTo>
                    <a:pt x="1881" y="272"/>
                  </a:lnTo>
                  <a:lnTo>
                    <a:pt x="1855" y="255"/>
                  </a:lnTo>
                  <a:lnTo>
                    <a:pt x="1826" y="240"/>
                  </a:lnTo>
                  <a:lnTo>
                    <a:pt x="1798" y="227"/>
                  </a:lnTo>
                  <a:lnTo>
                    <a:pt x="1766" y="218"/>
                  </a:lnTo>
                  <a:lnTo>
                    <a:pt x="1734" y="211"/>
                  </a:lnTo>
                  <a:lnTo>
                    <a:pt x="1701" y="207"/>
                  </a:lnTo>
                  <a:lnTo>
                    <a:pt x="1668" y="205"/>
                  </a:lnTo>
                  <a:close/>
                  <a:moveTo>
                    <a:pt x="142" y="130"/>
                  </a:moveTo>
                  <a:lnTo>
                    <a:pt x="142" y="286"/>
                  </a:lnTo>
                  <a:lnTo>
                    <a:pt x="300" y="286"/>
                  </a:lnTo>
                  <a:lnTo>
                    <a:pt x="300" y="130"/>
                  </a:lnTo>
                  <a:lnTo>
                    <a:pt x="142" y="130"/>
                  </a:lnTo>
                  <a:close/>
                  <a:moveTo>
                    <a:pt x="0" y="0"/>
                  </a:moveTo>
                  <a:lnTo>
                    <a:pt x="450" y="0"/>
                  </a:lnTo>
                  <a:lnTo>
                    <a:pt x="450" y="124"/>
                  </a:lnTo>
                  <a:lnTo>
                    <a:pt x="488" y="102"/>
                  </a:lnTo>
                  <a:lnTo>
                    <a:pt x="529" y="84"/>
                  </a:lnTo>
                  <a:lnTo>
                    <a:pt x="571" y="69"/>
                  </a:lnTo>
                  <a:lnTo>
                    <a:pt x="616" y="58"/>
                  </a:lnTo>
                  <a:lnTo>
                    <a:pt x="660" y="52"/>
                  </a:lnTo>
                  <a:lnTo>
                    <a:pt x="705" y="50"/>
                  </a:lnTo>
                  <a:lnTo>
                    <a:pt x="1669" y="49"/>
                  </a:lnTo>
                  <a:lnTo>
                    <a:pt x="1726" y="52"/>
                  </a:lnTo>
                  <a:lnTo>
                    <a:pt x="1780" y="60"/>
                  </a:lnTo>
                  <a:lnTo>
                    <a:pt x="1831" y="73"/>
                  </a:lnTo>
                  <a:lnTo>
                    <a:pt x="1880" y="92"/>
                  </a:lnTo>
                  <a:lnTo>
                    <a:pt x="1925" y="114"/>
                  </a:lnTo>
                  <a:lnTo>
                    <a:pt x="1966" y="142"/>
                  </a:lnTo>
                  <a:lnTo>
                    <a:pt x="2004" y="172"/>
                  </a:lnTo>
                  <a:lnTo>
                    <a:pt x="2037" y="207"/>
                  </a:lnTo>
                  <a:lnTo>
                    <a:pt x="2065" y="245"/>
                  </a:lnTo>
                  <a:lnTo>
                    <a:pt x="2090" y="286"/>
                  </a:lnTo>
                  <a:lnTo>
                    <a:pt x="2108" y="330"/>
                  </a:lnTo>
                  <a:lnTo>
                    <a:pt x="2123" y="376"/>
                  </a:lnTo>
                  <a:lnTo>
                    <a:pt x="2131" y="426"/>
                  </a:lnTo>
                  <a:lnTo>
                    <a:pt x="2134" y="477"/>
                  </a:lnTo>
                  <a:lnTo>
                    <a:pt x="2133" y="508"/>
                  </a:lnTo>
                  <a:lnTo>
                    <a:pt x="2129" y="534"/>
                  </a:lnTo>
                  <a:lnTo>
                    <a:pt x="2124" y="557"/>
                  </a:lnTo>
                  <a:lnTo>
                    <a:pt x="2117" y="577"/>
                  </a:lnTo>
                  <a:lnTo>
                    <a:pt x="2152" y="569"/>
                  </a:lnTo>
                  <a:lnTo>
                    <a:pt x="2188" y="559"/>
                  </a:lnTo>
                  <a:lnTo>
                    <a:pt x="2226" y="547"/>
                  </a:lnTo>
                  <a:lnTo>
                    <a:pt x="2264" y="530"/>
                  </a:lnTo>
                  <a:lnTo>
                    <a:pt x="2302" y="511"/>
                  </a:lnTo>
                  <a:lnTo>
                    <a:pt x="2341" y="488"/>
                  </a:lnTo>
                  <a:lnTo>
                    <a:pt x="2379" y="461"/>
                  </a:lnTo>
                  <a:lnTo>
                    <a:pt x="2416" y="429"/>
                  </a:lnTo>
                  <a:lnTo>
                    <a:pt x="2452" y="394"/>
                  </a:lnTo>
                  <a:lnTo>
                    <a:pt x="2487" y="353"/>
                  </a:lnTo>
                  <a:lnTo>
                    <a:pt x="2522" y="309"/>
                  </a:lnTo>
                  <a:lnTo>
                    <a:pt x="2558" y="271"/>
                  </a:lnTo>
                  <a:lnTo>
                    <a:pt x="2594" y="239"/>
                  </a:lnTo>
                  <a:lnTo>
                    <a:pt x="2630" y="212"/>
                  </a:lnTo>
                  <a:lnTo>
                    <a:pt x="2667" y="191"/>
                  </a:lnTo>
                  <a:lnTo>
                    <a:pt x="2701" y="173"/>
                  </a:lnTo>
                  <a:lnTo>
                    <a:pt x="2737" y="161"/>
                  </a:lnTo>
                  <a:lnTo>
                    <a:pt x="2771" y="152"/>
                  </a:lnTo>
                  <a:lnTo>
                    <a:pt x="2803" y="146"/>
                  </a:lnTo>
                  <a:lnTo>
                    <a:pt x="2835" y="143"/>
                  </a:lnTo>
                  <a:lnTo>
                    <a:pt x="2863" y="142"/>
                  </a:lnTo>
                  <a:lnTo>
                    <a:pt x="2914" y="144"/>
                  </a:lnTo>
                  <a:lnTo>
                    <a:pt x="2963" y="153"/>
                  </a:lnTo>
                  <a:lnTo>
                    <a:pt x="3008" y="165"/>
                  </a:lnTo>
                  <a:lnTo>
                    <a:pt x="3050" y="181"/>
                  </a:lnTo>
                  <a:lnTo>
                    <a:pt x="3088" y="199"/>
                  </a:lnTo>
                  <a:lnTo>
                    <a:pt x="3121" y="217"/>
                  </a:lnTo>
                  <a:lnTo>
                    <a:pt x="3148" y="237"/>
                  </a:lnTo>
                  <a:lnTo>
                    <a:pt x="3181" y="263"/>
                  </a:lnTo>
                  <a:lnTo>
                    <a:pt x="3209" y="290"/>
                  </a:lnTo>
                  <a:lnTo>
                    <a:pt x="3234" y="316"/>
                  </a:lnTo>
                  <a:lnTo>
                    <a:pt x="3255" y="343"/>
                  </a:lnTo>
                  <a:lnTo>
                    <a:pt x="3271" y="370"/>
                  </a:lnTo>
                  <a:lnTo>
                    <a:pt x="3282" y="400"/>
                  </a:lnTo>
                  <a:lnTo>
                    <a:pt x="3287" y="430"/>
                  </a:lnTo>
                  <a:lnTo>
                    <a:pt x="3287" y="460"/>
                  </a:lnTo>
                  <a:lnTo>
                    <a:pt x="3281" y="489"/>
                  </a:lnTo>
                  <a:lnTo>
                    <a:pt x="3271" y="516"/>
                  </a:lnTo>
                  <a:lnTo>
                    <a:pt x="3256" y="543"/>
                  </a:lnTo>
                  <a:lnTo>
                    <a:pt x="3240" y="567"/>
                  </a:lnTo>
                  <a:lnTo>
                    <a:pt x="3221" y="593"/>
                  </a:lnTo>
                  <a:lnTo>
                    <a:pt x="3199" y="616"/>
                  </a:lnTo>
                  <a:lnTo>
                    <a:pt x="3178" y="641"/>
                  </a:lnTo>
                  <a:lnTo>
                    <a:pt x="3151" y="669"/>
                  </a:lnTo>
                  <a:lnTo>
                    <a:pt x="3121" y="700"/>
                  </a:lnTo>
                  <a:lnTo>
                    <a:pt x="3086" y="732"/>
                  </a:lnTo>
                  <a:lnTo>
                    <a:pt x="3048" y="766"/>
                  </a:lnTo>
                  <a:lnTo>
                    <a:pt x="3007" y="802"/>
                  </a:lnTo>
                  <a:lnTo>
                    <a:pt x="2962" y="837"/>
                  </a:lnTo>
                  <a:lnTo>
                    <a:pt x="2913" y="874"/>
                  </a:lnTo>
                  <a:lnTo>
                    <a:pt x="2861" y="911"/>
                  </a:lnTo>
                  <a:lnTo>
                    <a:pt x="2805" y="948"/>
                  </a:lnTo>
                  <a:lnTo>
                    <a:pt x="2747" y="984"/>
                  </a:lnTo>
                  <a:lnTo>
                    <a:pt x="2684" y="1020"/>
                  </a:lnTo>
                  <a:lnTo>
                    <a:pt x="2618" y="1054"/>
                  </a:lnTo>
                  <a:lnTo>
                    <a:pt x="2551" y="1087"/>
                  </a:lnTo>
                  <a:lnTo>
                    <a:pt x="2478" y="1119"/>
                  </a:lnTo>
                  <a:lnTo>
                    <a:pt x="2403" y="1149"/>
                  </a:lnTo>
                  <a:lnTo>
                    <a:pt x="2325" y="1176"/>
                  </a:lnTo>
                  <a:lnTo>
                    <a:pt x="2244" y="1201"/>
                  </a:lnTo>
                  <a:lnTo>
                    <a:pt x="2160" y="1222"/>
                  </a:lnTo>
                  <a:lnTo>
                    <a:pt x="2072" y="1240"/>
                  </a:lnTo>
                  <a:lnTo>
                    <a:pt x="1983" y="1256"/>
                  </a:lnTo>
                  <a:lnTo>
                    <a:pt x="1891" y="1267"/>
                  </a:lnTo>
                  <a:lnTo>
                    <a:pt x="1794" y="1274"/>
                  </a:lnTo>
                  <a:lnTo>
                    <a:pt x="1697" y="1276"/>
                  </a:lnTo>
                  <a:lnTo>
                    <a:pt x="811" y="1276"/>
                  </a:lnTo>
                  <a:lnTo>
                    <a:pt x="758" y="1273"/>
                  </a:lnTo>
                  <a:lnTo>
                    <a:pt x="707" y="1265"/>
                  </a:lnTo>
                  <a:lnTo>
                    <a:pt x="658" y="1252"/>
                  </a:lnTo>
                  <a:lnTo>
                    <a:pt x="610" y="1236"/>
                  </a:lnTo>
                  <a:lnTo>
                    <a:pt x="566" y="1219"/>
                  </a:lnTo>
                  <a:lnTo>
                    <a:pt x="526" y="1200"/>
                  </a:lnTo>
                  <a:lnTo>
                    <a:pt x="490" y="1181"/>
                  </a:lnTo>
                  <a:lnTo>
                    <a:pt x="488" y="1180"/>
                  </a:lnTo>
                  <a:lnTo>
                    <a:pt x="484" y="1176"/>
                  </a:lnTo>
                  <a:lnTo>
                    <a:pt x="477" y="1172"/>
                  </a:lnTo>
                  <a:lnTo>
                    <a:pt x="468" y="1166"/>
                  </a:lnTo>
                  <a:lnTo>
                    <a:pt x="459" y="1161"/>
                  </a:lnTo>
                  <a:lnTo>
                    <a:pt x="450" y="1156"/>
                  </a:lnTo>
                  <a:lnTo>
                    <a:pt x="450" y="1293"/>
                  </a:lnTo>
                  <a:lnTo>
                    <a:pt x="0" y="129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2880" dirty="0"/>
            </a:p>
          </p:txBody>
        </p:sp>
      </p:grpSp>
      <p:sp>
        <p:nvSpPr>
          <p:cNvPr id="74" name="Inhaltsplatzhalter 4"/>
          <p:cNvSpPr txBox="1">
            <a:spLocks/>
          </p:cNvSpPr>
          <p:nvPr/>
        </p:nvSpPr>
        <p:spPr>
          <a:xfrm>
            <a:off x="10797192" y="6064104"/>
            <a:ext cx="3186131" cy="135934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solidFill>
                  <a:schemeClr val="tx1"/>
                </a:solidFill>
                <a:latin typeface="Consolas" panose="020B0609020204030204" pitchFamily="49" charset="0"/>
              </a:rPr>
              <a:t>Model explains 75.90% of variance; reasonable error margins.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solidFill>
                  <a:schemeClr val="tx1"/>
                </a:solidFill>
                <a:latin typeface="Consolas" panose="020B0609020204030204" pitchFamily="49" charset="0"/>
              </a:rPr>
              <a:t>Ready for future sales forecasting. 🚀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10797192" y="5779883"/>
            <a:ext cx="1170432" cy="77392"/>
          </a:xfrm>
          <a:prstGeom prst="rect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46304" tIns="73152" rIns="146304" bIns="73152" numCol="1" rtlCol="0" anchor="t" anchorCtr="0" compatLnSpc="1">
            <a:prstTxWarp prst="textNoShape">
              <a:avLst/>
            </a:prstTxWarp>
          </a:bodyPr>
          <a:lstStyle/>
          <a:p>
            <a:endParaRPr lang="en-US" sz="2880" dirty="0"/>
          </a:p>
        </p:txBody>
      </p:sp>
      <p:sp>
        <p:nvSpPr>
          <p:cNvPr id="76" name="Inhaltsplatzhalter 4"/>
          <p:cNvSpPr txBox="1">
            <a:spLocks/>
          </p:cNvSpPr>
          <p:nvPr/>
        </p:nvSpPr>
        <p:spPr>
          <a:xfrm>
            <a:off x="10797191" y="5210264"/>
            <a:ext cx="3555528" cy="38985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920" b="1" dirty="0">
                <a:solidFill>
                  <a:schemeClr val="accent3"/>
                </a:solidFill>
                <a:latin typeface="Sitka Text" pitchFamily="2" charset="0"/>
              </a:rPr>
              <a:t>KEY TAKEAWAYS</a:t>
            </a:r>
            <a:endParaRPr lang="en-US" sz="1680" dirty="0">
              <a:solidFill>
                <a:schemeClr val="accent3"/>
              </a:solidFill>
              <a:latin typeface="Sitka Tex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46929-740D-EFEA-A9D0-E43028129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465" y="5210264"/>
            <a:ext cx="747053" cy="747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DE16EC-C91D-F96C-DEC7-89AF0A69F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503" y="470976"/>
            <a:ext cx="5762959" cy="39235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77586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FC8067-CB10-D9A9-D44B-B2153FA6B013}"/>
              </a:ext>
            </a:extLst>
          </p:cNvPr>
          <p:cNvSpPr txBox="1"/>
          <p:nvPr/>
        </p:nvSpPr>
        <p:spPr>
          <a:xfrm>
            <a:off x="1114721" y="30480"/>
            <a:ext cx="12130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Interactive Sales Forecasting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usso One" panose="020B0604020202020204" charset="0"/>
                <a:ea typeface="+mn-ea"/>
                <a:cs typeface="+mn-cs"/>
              </a:rPr>
              <a:t>with Streamlit and LSTM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usso One" panose="020B0604020202020204" charset="0"/>
              <a:ea typeface="+mn-ea"/>
              <a:cs typeface="+mn-cs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8E085751-3D29-C116-0B63-E366F6188149}"/>
              </a:ext>
            </a:extLst>
          </p:cNvPr>
          <p:cNvSpPr/>
          <p:nvPr/>
        </p:nvSpPr>
        <p:spPr>
          <a:xfrm>
            <a:off x="8005608" y="7038283"/>
            <a:ext cx="775097" cy="30480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E456C15B-C0C8-2136-D8A5-4715341D22F7}"/>
              </a:ext>
            </a:extLst>
          </p:cNvPr>
          <p:cNvSpPr/>
          <p:nvPr/>
        </p:nvSpPr>
        <p:spPr>
          <a:xfrm>
            <a:off x="7797636" y="1574835"/>
            <a:ext cx="45719" cy="5506999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3D0B0FB5-83D1-3A3C-726F-E440C6B77E84}"/>
              </a:ext>
            </a:extLst>
          </p:cNvPr>
          <p:cNvSpPr/>
          <p:nvPr/>
        </p:nvSpPr>
        <p:spPr>
          <a:xfrm>
            <a:off x="8031536" y="2066590"/>
            <a:ext cx="775097" cy="30480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E405F401-A7B9-3F62-4D64-E0D2E7C54B3B}"/>
              </a:ext>
            </a:extLst>
          </p:cNvPr>
          <p:cNvSpPr/>
          <p:nvPr/>
        </p:nvSpPr>
        <p:spPr>
          <a:xfrm>
            <a:off x="7563739" y="1832751"/>
            <a:ext cx="498277" cy="498277"/>
          </a:xfrm>
          <a:prstGeom prst="roundRect">
            <a:avLst>
              <a:gd name="adj" fmla="val 6667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BC34F8E8-9546-7B28-D40F-C8D78AC600E6}"/>
              </a:ext>
            </a:extLst>
          </p:cNvPr>
          <p:cNvSpPr/>
          <p:nvPr/>
        </p:nvSpPr>
        <p:spPr>
          <a:xfrm>
            <a:off x="7755191" y="1930858"/>
            <a:ext cx="115372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4BC11003-849E-B6C6-B57D-3F2AD99F9BDA}"/>
              </a:ext>
            </a:extLst>
          </p:cNvPr>
          <p:cNvSpPr/>
          <p:nvPr/>
        </p:nvSpPr>
        <p:spPr>
          <a:xfrm>
            <a:off x="9030887" y="1805128"/>
            <a:ext cx="2516743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5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Dashboard </a:t>
            </a:r>
            <a:r>
              <a:rPr kumimoji="0" lang="en-US" sz="1950" b="1" i="0" u="none" strike="noStrike" kern="0" cap="none" spc="-2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Overview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D962C10D-D24F-0040-EFD8-466F7588A23A}"/>
              </a:ext>
            </a:extLst>
          </p:cNvPr>
          <p:cNvSpPr/>
          <p:nvPr/>
        </p:nvSpPr>
        <p:spPr>
          <a:xfrm>
            <a:off x="9030887" y="2252564"/>
            <a:ext cx="4566683" cy="820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IN" sz="1400" b="0" i="0" dirty="0">
                <a:solidFill>
                  <a:srgbClr val="262626"/>
                </a:solidFill>
                <a:effectLst/>
                <a:latin typeface="Tw Cen MT" panose="020B0602020104020603" pitchFamily="34" charset="0"/>
              </a:rPr>
              <a:t>Developed &amp; Deployed an interactive dashboard for </a:t>
            </a:r>
          </a:p>
          <a:p>
            <a:pPr algn="l"/>
            <a:r>
              <a:rPr lang="en-IN" sz="1400" b="0" i="0" dirty="0">
                <a:solidFill>
                  <a:srgbClr val="262626"/>
                </a:solidFill>
                <a:effectLst/>
                <a:latin typeface="Tw Cen MT" panose="020B0602020104020603" pitchFamily="34" charset="0"/>
              </a:rPr>
              <a:t>forecasting sales using LSTM neural networks </a:t>
            </a:r>
          </a:p>
          <a:p>
            <a:pPr algn="l"/>
            <a:r>
              <a:rPr lang="en-IN" sz="1400" b="0" i="0" dirty="0">
                <a:solidFill>
                  <a:srgbClr val="262626"/>
                </a:solidFill>
                <a:effectLst/>
                <a:latin typeface="Tw Cen MT" panose="020B0602020104020603" pitchFamily="34" charset="0"/>
              </a:rPr>
              <a:t>&amp; Streamlit.</a:t>
            </a:r>
          </a:p>
        </p:txBody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23FF9154-1E57-1422-F42B-D27E5F2DE229}"/>
              </a:ext>
            </a:extLst>
          </p:cNvPr>
          <p:cNvSpPr/>
          <p:nvPr/>
        </p:nvSpPr>
        <p:spPr>
          <a:xfrm>
            <a:off x="8031536" y="3510580"/>
            <a:ext cx="775097" cy="30480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C0D0C9D2-AB89-91A0-6980-6999FA5247B8}"/>
              </a:ext>
            </a:extLst>
          </p:cNvPr>
          <p:cNvSpPr/>
          <p:nvPr/>
        </p:nvSpPr>
        <p:spPr>
          <a:xfrm>
            <a:off x="7563739" y="3276741"/>
            <a:ext cx="498277" cy="498277"/>
          </a:xfrm>
          <a:prstGeom prst="roundRect">
            <a:avLst>
              <a:gd name="adj" fmla="val 6667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D99BD85D-3619-3B13-DB31-49AE5DED20DE}"/>
              </a:ext>
            </a:extLst>
          </p:cNvPr>
          <p:cNvSpPr/>
          <p:nvPr/>
        </p:nvSpPr>
        <p:spPr>
          <a:xfrm>
            <a:off x="7725307" y="3374848"/>
            <a:ext cx="17514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08B24D42-0040-BE12-387C-8A825EC70B29}"/>
              </a:ext>
            </a:extLst>
          </p:cNvPr>
          <p:cNvSpPr/>
          <p:nvPr/>
        </p:nvSpPr>
        <p:spPr>
          <a:xfrm>
            <a:off x="9030887" y="3151144"/>
            <a:ext cx="3376647" cy="343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0" cap="none" spc="-2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Technologies Used</a:t>
            </a:r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FA003991-04FC-5ADC-0929-530FC8397D33}"/>
              </a:ext>
            </a:extLst>
          </p:cNvPr>
          <p:cNvSpPr/>
          <p:nvPr/>
        </p:nvSpPr>
        <p:spPr>
          <a:xfrm>
            <a:off x="9012894" y="3525858"/>
            <a:ext cx="4989909" cy="153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Tw Cen MT" panose="020B0602020104020603" pitchFamily="34" charset="0"/>
                <a:ea typeface="Source Sans Pro" pitchFamily="34" charset="-122"/>
                <a:cs typeface="Source Sans Pro" pitchFamily="34" charset="-120"/>
              </a:rPr>
              <a:t>Streamlit: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Tw Cen MT" panose="020B0602020104020603" pitchFamily="34" charset="0"/>
                <a:ea typeface="Source Sans Pro" pitchFamily="34" charset="-122"/>
                <a:cs typeface="Source Sans Pro" pitchFamily="34" charset="-120"/>
              </a:rPr>
              <a:t>Web app framework for user interface.</a:t>
            </a: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Tw Cen MT" panose="020B0602020104020603" pitchFamily="34" charset="0"/>
                <a:ea typeface="Source Sans Pro" pitchFamily="34" charset="-122"/>
                <a:cs typeface="Source Sans Pro" pitchFamily="34" charset="-120"/>
              </a:rPr>
              <a:t>Pandas: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Tw Cen MT" panose="020B0602020104020603" pitchFamily="34" charset="0"/>
                <a:ea typeface="Source Sans Pro" pitchFamily="34" charset="-122"/>
                <a:cs typeface="Source Sans Pro" pitchFamily="34" charset="-120"/>
              </a:rPr>
              <a:t>Data manipulation and analysis.</a:t>
            </a: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Tw Cen MT" panose="020B0602020104020603" pitchFamily="34" charset="0"/>
                <a:ea typeface="Source Sans Pro" pitchFamily="34" charset="-122"/>
                <a:cs typeface="Source Sans Pro" pitchFamily="34" charset="-120"/>
              </a:rPr>
              <a:t>NumPy: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Tw Cen MT" panose="020B0602020104020603" pitchFamily="34" charset="0"/>
                <a:ea typeface="Source Sans Pro" pitchFamily="34" charset="-122"/>
                <a:cs typeface="Source Sans Pro" pitchFamily="34" charset="-120"/>
              </a:rPr>
              <a:t>Numerical operations.</a:t>
            </a: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Tw Cen MT" panose="020B0602020104020603" pitchFamily="34" charset="0"/>
                <a:ea typeface="Source Sans Pro" pitchFamily="34" charset="-122"/>
                <a:cs typeface="Source Sans Pro" pitchFamily="34" charset="-120"/>
              </a:rPr>
              <a:t>TensorFlow/Keras: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Tw Cen MT" panose="020B0602020104020603" pitchFamily="34" charset="0"/>
                <a:ea typeface="Source Sans Pro" pitchFamily="34" charset="-122"/>
                <a:cs typeface="Source Sans Pro" pitchFamily="34" charset="-120"/>
              </a:rPr>
              <a:t>LSTM model handling.</a:t>
            </a: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Tw Cen MT" panose="020B0602020104020603" pitchFamily="34" charset="0"/>
                <a:ea typeface="Source Sans Pro" pitchFamily="34" charset="-122"/>
                <a:cs typeface="Source Sans Pro" pitchFamily="34" charset="-120"/>
              </a:rPr>
              <a:t>Scikit-learn: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Tw Cen MT" panose="020B0602020104020603" pitchFamily="34" charset="0"/>
                <a:ea typeface="Source Sans Pro" pitchFamily="34" charset="-122"/>
                <a:cs typeface="Source Sans Pro" pitchFamily="34" charset="-120"/>
              </a:rPr>
              <a:t>Data preprocessing (MinMaxScaler).</a:t>
            </a: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Tw Cen MT" panose="020B0602020104020603" pitchFamily="34" charset="0"/>
                <a:ea typeface="Source Sans Pro" pitchFamily="34" charset="-122"/>
                <a:cs typeface="Source Sans Pro" pitchFamily="34" charset="-120"/>
              </a:rPr>
              <a:t>Matplotlib &amp; Seaborn: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Tw Cen MT" panose="020B0602020104020603" pitchFamily="34" charset="0"/>
                <a:ea typeface="Source Sans Pro" pitchFamily="34" charset="-122"/>
                <a:cs typeface="Source Sans Pro" pitchFamily="34" charset="-120"/>
              </a:rPr>
              <a:t>Data visualization.</a:t>
            </a: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Tw Cen MT" panose="020B0602020104020603" pitchFamily="34" charset="0"/>
                <a:ea typeface="Source Sans Pro" pitchFamily="34" charset="-122"/>
                <a:cs typeface="Source Sans Pro" pitchFamily="34" charset="-120"/>
              </a:rPr>
              <a:t>MLflow: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Tw Cen MT" panose="020B0602020104020603" pitchFamily="34" charset="0"/>
                <a:ea typeface="Source Sans Pro" pitchFamily="34" charset="-122"/>
                <a:cs typeface="Source Sans Pro" pitchFamily="34" charset="-120"/>
              </a:rPr>
              <a:t>Model tracking and management.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DB1C00B1-FFA9-94C0-5EB9-7EECE2931F05}"/>
              </a:ext>
            </a:extLst>
          </p:cNvPr>
          <p:cNvSpPr/>
          <p:nvPr/>
        </p:nvSpPr>
        <p:spPr>
          <a:xfrm>
            <a:off x="8031536" y="5390006"/>
            <a:ext cx="775097" cy="30480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19" name="Shape 14">
            <a:extLst>
              <a:ext uri="{FF2B5EF4-FFF2-40B4-BE49-F238E27FC236}">
                <a16:creationId xmlns:a16="http://schemas.microsoft.com/office/drawing/2014/main" id="{5070624F-77B1-C328-0C8D-589231A2AE30}"/>
              </a:ext>
            </a:extLst>
          </p:cNvPr>
          <p:cNvSpPr/>
          <p:nvPr/>
        </p:nvSpPr>
        <p:spPr>
          <a:xfrm>
            <a:off x="7563739" y="5156167"/>
            <a:ext cx="498277" cy="498277"/>
          </a:xfrm>
          <a:prstGeom prst="roundRect">
            <a:avLst>
              <a:gd name="adj" fmla="val 6667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5A7783F2-913E-BCFB-5966-6591DE6322D6}"/>
              </a:ext>
            </a:extLst>
          </p:cNvPr>
          <p:cNvSpPr/>
          <p:nvPr/>
        </p:nvSpPr>
        <p:spPr>
          <a:xfrm>
            <a:off x="7724950" y="5254274"/>
            <a:ext cx="17573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2771D688-1383-6F82-0998-868296F92F22}"/>
              </a:ext>
            </a:extLst>
          </p:cNvPr>
          <p:cNvSpPr/>
          <p:nvPr/>
        </p:nvSpPr>
        <p:spPr>
          <a:xfrm>
            <a:off x="9030887" y="5128544"/>
            <a:ext cx="2516743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0" cap="none" spc="-2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Features</a:t>
            </a:r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CF73BCBE-63FC-AE9A-91E2-3609CB286C67}"/>
              </a:ext>
            </a:extLst>
          </p:cNvPr>
          <p:cNvSpPr/>
          <p:nvPr/>
        </p:nvSpPr>
        <p:spPr>
          <a:xfrm>
            <a:off x="9030887" y="5509544"/>
            <a:ext cx="5379623" cy="112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b="1" i="0" dirty="0">
                <a:solidFill>
                  <a:srgbClr val="262626"/>
                </a:solidFill>
                <a:effectLst/>
                <a:latin typeface="Tw Cen MT" panose="020B0602020104020603" pitchFamily="34" charset="0"/>
              </a:rPr>
              <a:t>Last Most Recent Date: </a:t>
            </a:r>
            <a:r>
              <a:rPr lang="en-IN" sz="1400" b="0" i="0" dirty="0">
                <a:solidFill>
                  <a:srgbClr val="262626"/>
                </a:solidFill>
                <a:effectLst/>
                <a:latin typeface="Tw Cen MT" panose="020B0602020104020603" pitchFamily="34" charset="0"/>
              </a:rPr>
              <a:t>Displays initial rows for user verification.</a:t>
            </a:r>
            <a:endParaRPr lang="en-IN" sz="1400" b="1" i="0" dirty="0">
              <a:solidFill>
                <a:srgbClr val="262626"/>
              </a:solidFill>
              <a:effectLst/>
              <a:latin typeface="Tw Cen MT" panose="020B06020201040206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b="1" i="0" dirty="0">
                <a:solidFill>
                  <a:srgbClr val="262626"/>
                </a:solidFill>
                <a:effectLst/>
                <a:latin typeface="Tw Cen MT" panose="020B0602020104020603" pitchFamily="34" charset="0"/>
              </a:rPr>
              <a:t>Uploaded Data Preview: </a:t>
            </a:r>
            <a:r>
              <a:rPr lang="en-IN" sz="1400" b="0" i="0" dirty="0">
                <a:solidFill>
                  <a:srgbClr val="262626"/>
                </a:solidFill>
                <a:effectLst/>
                <a:latin typeface="Tw Cen MT" panose="020B0602020104020603" pitchFamily="34" charset="0"/>
              </a:rPr>
              <a:t>Shows the latest date in the dataset.</a:t>
            </a:r>
            <a:endParaRPr lang="en-IN" sz="1400" b="1" i="0" dirty="0">
              <a:solidFill>
                <a:srgbClr val="262626"/>
              </a:solidFill>
              <a:effectLst/>
              <a:latin typeface="Tw Cen MT" panose="020B06020201040206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b="1" i="0" dirty="0">
                <a:solidFill>
                  <a:srgbClr val="262626"/>
                </a:solidFill>
                <a:effectLst/>
                <a:latin typeface="Tw Cen MT" panose="020B0602020104020603" pitchFamily="34" charset="0"/>
              </a:rPr>
              <a:t>Predictions Download as csv: </a:t>
            </a:r>
            <a:r>
              <a:rPr lang="en-IN" sz="1400" b="0" i="0" dirty="0">
                <a:solidFill>
                  <a:srgbClr val="262626"/>
                </a:solidFill>
                <a:effectLst/>
                <a:latin typeface="Tw Cen MT" panose="020B0602020104020603" pitchFamily="34" charset="0"/>
              </a:rPr>
              <a:t>Option to download predictions as CSV.</a:t>
            </a:r>
            <a:endParaRPr lang="en-IN" sz="1400" b="1" i="0" dirty="0">
              <a:solidFill>
                <a:srgbClr val="262626"/>
              </a:solidFill>
              <a:effectLst/>
              <a:latin typeface="Tw Cen MT" panose="020B06020201040206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b="1" i="0" dirty="0">
                <a:solidFill>
                  <a:srgbClr val="262626"/>
                </a:solidFill>
                <a:effectLst/>
                <a:latin typeface="Tw Cen MT" panose="020B0602020104020603" pitchFamily="34" charset="0"/>
              </a:rPr>
              <a:t>Prediction Graph: </a:t>
            </a:r>
            <a:r>
              <a:rPr lang="en-IN" sz="1400" b="0" i="0" dirty="0">
                <a:solidFill>
                  <a:srgbClr val="262626"/>
                </a:solidFill>
                <a:effectLst/>
                <a:latin typeface="Tw Cen MT" panose="020B0602020104020603" pitchFamily="34" charset="0"/>
              </a:rPr>
              <a:t>Visualizes predicted sales trends.</a:t>
            </a:r>
            <a:endParaRPr lang="en-IN" sz="1400" b="1" dirty="0">
              <a:solidFill>
                <a:srgbClr val="262626"/>
              </a:solidFill>
              <a:latin typeface="Tw Cen MT" panose="020B06020201040206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b="1" i="0" dirty="0">
                <a:solidFill>
                  <a:srgbClr val="262626"/>
                </a:solidFill>
                <a:effectLst/>
                <a:latin typeface="Tw Cen MT" panose="020B0602020104020603" pitchFamily="34" charset="0"/>
              </a:rPr>
              <a:t>Feature Importance Dashboard: </a:t>
            </a:r>
            <a:r>
              <a:rPr lang="en-IN" sz="1400" b="0" i="0" dirty="0">
                <a:solidFill>
                  <a:srgbClr val="262626"/>
                </a:solidFill>
                <a:effectLst/>
                <a:latin typeface="Tw Cen MT" panose="020B0602020104020603" pitchFamily="34" charset="0"/>
              </a:rPr>
              <a:t>Displays feature importance.</a:t>
            </a:r>
            <a:endParaRPr lang="en-IN" sz="1400" dirty="0">
              <a:solidFill>
                <a:srgbClr val="3D3838"/>
              </a:solidFill>
              <a:latin typeface="Tw Cen MT" panose="020B0602020104020603" pitchFamily="34" charset="0"/>
              <a:ea typeface="Source Sans Pro" pitchFamily="34" charset="-122"/>
            </a:endParaRPr>
          </a:p>
        </p:txBody>
      </p:sp>
      <p:sp>
        <p:nvSpPr>
          <p:cNvPr id="23" name="Shape 14">
            <a:extLst>
              <a:ext uri="{FF2B5EF4-FFF2-40B4-BE49-F238E27FC236}">
                <a16:creationId xmlns:a16="http://schemas.microsoft.com/office/drawing/2014/main" id="{5D565987-7DB6-C593-CF84-3DDF36982215}"/>
              </a:ext>
            </a:extLst>
          </p:cNvPr>
          <p:cNvSpPr/>
          <p:nvPr/>
        </p:nvSpPr>
        <p:spPr>
          <a:xfrm>
            <a:off x="7563739" y="6775376"/>
            <a:ext cx="498277" cy="498277"/>
          </a:xfrm>
          <a:prstGeom prst="roundRect">
            <a:avLst>
              <a:gd name="adj" fmla="val 6667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24" name="Text 15">
            <a:extLst>
              <a:ext uri="{FF2B5EF4-FFF2-40B4-BE49-F238E27FC236}">
                <a16:creationId xmlns:a16="http://schemas.microsoft.com/office/drawing/2014/main" id="{89BC3AD5-A0F8-DA31-24C9-7669E416C1E5}"/>
              </a:ext>
            </a:extLst>
          </p:cNvPr>
          <p:cNvSpPr/>
          <p:nvPr/>
        </p:nvSpPr>
        <p:spPr>
          <a:xfrm>
            <a:off x="7694827" y="6873483"/>
            <a:ext cx="17573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16">
            <a:extLst>
              <a:ext uri="{FF2B5EF4-FFF2-40B4-BE49-F238E27FC236}">
                <a16:creationId xmlns:a16="http://schemas.microsoft.com/office/drawing/2014/main" id="{02DAA508-C056-3500-EE3B-477988390A2C}"/>
              </a:ext>
            </a:extLst>
          </p:cNvPr>
          <p:cNvSpPr/>
          <p:nvPr/>
        </p:nvSpPr>
        <p:spPr>
          <a:xfrm>
            <a:off x="9030887" y="6705408"/>
            <a:ext cx="4214813" cy="307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0" cap="none" spc="-20" normalizeH="0" baseline="0" noProof="0" dirty="0">
                <a:ln>
                  <a:noFill/>
                </a:ln>
                <a:solidFill>
                  <a:srgbClr val="3D3838"/>
                </a:solidFill>
                <a:effectLst/>
                <a:uLnTx/>
                <a:uFillTx/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User Interface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17">
            <a:extLst>
              <a:ext uri="{FF2B5EF4-FFF2-40B4-BE49-F238E27FC236}">
                <a16:creationId xmlns:a16="http://schemas.microsoft.com/office/drawing/2014/main" id="{512835A5-D707-13E7-01C9-177507825532}"/>
              </a:ext>
            </a:extLst>
          </p:cNvPr>
          <p:cNvSpPr/>
          <p:nvPr/>
        </p:nvSpPr>
        <p:spPr>
          <a:xfrm>
            <a:off x="9030887" y="7145962"/>
            <a:ext cx="5501542" cy="702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dirty="0">
                <a:solidFill>
                  <a:srgbClr val="3D3838"/>
                </a:solidFill>
                <a:latin typeface="Tw Cen MT" panose="020B0602020104020603" pitchFamily="34" charset="0"/>
                <a:ea typeface="Source Sans Pro" pitchFamily="34" charset="-122"/>
              </a:rPr>
              <a:t>Clear instructions for users regarding data requirements.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b="0" i="0" dirty="0">
                <a:solidFill>
                  <a:srgbClr val="262626"/>
                </a:solidFill>
                <a:effectLst/>
                <a:latin typeface="Tw Cen MT" panose="020B0602020104020603" pitchFamily="34" charset="0"/>
              </a:rPr>
              <a:t>Intuitive layout with separate sections for data preview, predictions,</a:t>
            </a:r>
          </a:p>
          <a:p>
            <a:r>
              <a:rPr lang="en-IN" sz="1400" b="0" i="0" dirty="0">
                <a:solidFill>
                  <a:srgbClr val="262626"/>
                </a:solidFill>
                <a:effectLst/>
                <a:latin typeface="Tw Cen MT" panose="020B0602020104020603" pitchFamily="34" charset="0"/>
              </a:rPr>
              <a:t>and visualizations.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3D3838"/>
              </a:solidFill>
              <a:latin typeface="Tw Cen MT" panose="020B0602020104020603" pitchFamily="34" charset="0"/>
              <a:ea typeface="Source Sans Pro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4D50E-9155-EA69-43E6-A7C31555A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55" y="1099457"/>
            <a:ext cx="6505601" cy="7062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5840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4943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3" y="437697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00002E"/>
                </a:solidFill>
                <a:latin typeface="Consolas" panose="020B0609020204030204" pitchFamily="49" charset="0"/>
                <a:ea typeface="PT Sans" pitchFamily="34" charset="-122"/>
                <a:cs typeface="PT Sans" pitchFamily="34" charset="-120"/>
              </a:rPr>
              <a:t>I appreciate your time and attention. 😊</a:t>
            </a:r>
          </a:p>
        </p:txBody>
      </p:sp>
      <p:sp>
        <p:nvSpPr>
          <p:cNvPr id="5" name="Text 2"/>
          <p:cNvSpPr/>
          <p:nvPr/>
        </p:nvSpPr>
        <p:spPr>
          <a:xfrm>
            <a:off x="837723" y="549763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IN" sz="2000" b="1" dirty="0">
                <a:solidFill>
                  <a:srgbClr val="00002E"/>
                </a:solidFill>
                <a:latin typeface="Consolas" panose="020B0609020204030204" pitchFamily="49" charset="0"/>
                <a:ea typeface="PT Sans" pitchFamily="34" charset="-122"/>
                <a:cs typeface="PT Sans" pitchFamily="34" charset="-120"/>
              </a:rPr>
              <a:t>Please don't hesitate to contact me with any questions or feedback you may have.</a:t>
            </a: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B2A3B2E3-B998-08B7-E4B1-72DEF8F5D5BA}"/>
              </a:ext>
            </a:extLst>
          </p:cNvPr>
          <p:cNvSpPr/>
          <p:nvPr/>
        </p:nvSpPr>
        <p:spPr>
          <a:xfrm>
            <a:off x="837723" y="607809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IN" sz="2000" b="1" dirty="0">
                <a:solidFill>
                  <a:srgbClr val="00002E"/>
                </a:solidFill>
                <a:latin typeface="Consolas" panose="020B0609020204030204" pitchFamily="49" charset="0"/>
                <a:ea typeface="PT Sans" pitchFamily="34" charset="-122"/>
                <a:cs typeface="PT Sans" pitchFamily="34" charset="-120"/>
              </a:rPr>
              <a:t>I am more than eager to hear your thoughts and suggestions. </a:t>
            </a:r>
            <a:r>
              <a:rPr lang="en-US" sz="2000" b="1" dirty="0">
                <a:solidFill>
                  <a:srgbClr val="00002E"/>
                </a:solidFill>
                <a:latin typeface="Consolas" panose="020B0609020204030204" pitchFamily="49" charset="0"/>
                <a:ea typeface="PT Sans" pitchFamily="34" charset="-122"/>
                <a:cs typeface="PT Sans" pitchFamily="34" charset="-120"/>
              </a:rPr>
              <a:t>🙂</a:t>
            </a:r>
            <a:endParaRPr lang="en-IN" sz="2000" b="1" dirty="0">
              <a:solidFill>
                <a:srgbClr val="00002E"/>
              </a:solidFill>
              <a:latin typeface="Consolas" panose="020B0609020204030204" pitchFamily="49" charset="0"/>
              <a:ea typeface="PT Sans" pitchFamily="34" charset="-122"/>
              <a:cs typeface="PT Sans" pitchFamily="34" charset="-120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30D914C9-CA48-7985-C575-9E4168BB5A16}"/>
              </a:ext>
            </a:extLst>
          </p:cNvPr>
          <p:cNvSpPr/>
          <p:nvPr/>
        </p:nvSpPr>
        <p:spPr>
          <a:xfrm>
            <a:off x="837723" y="493730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00002E"/>
                </a:solidFill>
                <a:latin typeface="Consolas" panose="020B0609020204030204" pitchFamily="49" charset="0"/>
                <a:ea typeface="PT Sans" pitchFamily="34" charset="-122"/>
                <a:cs typeface="PT Sans" pitchFamily="34" charset="-120"/>
              </a:rPr>
              <a:t>I hope this presentation was informative and helpful.</a:t>
            </a:r>
            <a:endParaRPr lang="en-US" sz="2000" b="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34D9FA2-9CBD-BCB3-B563-8954786497A6}"/>
              </a:ext>
            </a:extLst>
          </p:cNvPr>
          <p:cNvGrpSpPr/>
          <p:nvPr/>
        </p:nvGrpSpPr>
        <p:grpSpPr>
          <a:xfrm>
            <a:off x="950975" y="962882"/>
            <a:ext cx="5998464" cy="1554480"/>
            <a:chOff x="792480" y="1531620"/>
            <a:chExt cx="4998720" cy="1295400"/>
          </a:xfrm>
        </p:grpSpPr>
        <p:sp>
          <p:nvSpPr>
            <p:cNvPr id="211" name="Rectangle: Rounded Corners 210">
              <a:extLst>
                <a:ext uri="{FF2B5EF4-FFF2-40B4-BE49-F238E27FC236}">
                  <a16:creationId xmlns:a16="http://schemas.microsoft.com/office/drawing/2014/main" id="{ED6B9644-3D18-2912-1317-18FBC66BBDE2}"/>
                </a:ext>
              </a:extLst>
            </p:cNvPr>
            <p:cNvSpPr/>
            <p:nvPr/>
          </p:nvSpPr>
          <p:spPr>
            <a:xfrm>
              <a:off x="2179320" y="1531620"/>
              <a:ext cx="3611880" cy="1295400"/>
            </a:xfrm>
            <a:prstGeom prst="roundRect">
              <a:avLst>
                <a:gd name="adj" fmla="val 7843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2" name="Rectangle: Rounded Corners 211">
              <a:extLst>
                <a:ext uri="{FF2B5EF4-FFF2-40B4-BE49-F238E27FC236}">
                  <a16:creationId xmlns:a16="http://schemas.microsoft.com/office/drawing/2014/main" id="{373E8F95-3A0C-3BA2-7C39-6E693A1E433D}"/>
                </a:ext>
              </a:extLst>
            </p:cNvPr>
            <p:cNvSpPr/>
            <p:nvPr/>
          </p:nvSpPr>
          <p:spPr>
            <a:xfrm>
              <a:off x="792480" y="1531620"/>
              <a:ext cx="1295400" cy="1295400"/>
            </a:xfrm>
            <a:prstGeom prst="roundRect">
              <a:avLst>
                <a:gd name="adj" fmla="val 7843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1C8555D-6F74-FFBB-0D9F-2FB4063D76A7}"/>
                </a:ext>
              </a:extLst>
            </p:cNvPr>
            <p:cNvGrpSpPr/>
            <p:nvPr/>
          </p:nvGrpSpPr>
          <p:grpSpPr>
            <a:xfrm>
              <a:off x="1941195" y="1686545"/>
              <a:ext cx="384810" cy="985550"/>
              <a:chOff x="1941195" y="1691562"/>
              <a:chExt cx="384810" cy="985550"/>
            </a:xfrm>
          </p:grpSpPr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62132FF2-1273-9E2B-C7C9-288BCA9EEA61}"/>
                  </a:ext>
                </a:extLst>
              </p:cNvPr>
              <p:cNvGrpSpPr/>
              <p:nvPr/>
            </p:nvGrpSpPr>
            <p:grpSpPr>
              <a:xfrm>
                <a:off x="1941195" y="1691562"/>
                <a:ext cx="384810" cy="123217"/>
                <a:chOff x="5179695" y="2415462"/>
                <a:chExt cx="384810" cy="123217"/>
              </a:xfrm>
            </p:grpSpPr>
            <p:sp>
              <p:nvSpPr>
                <p:cNvPr id="233" name="Rectangle: Rounded Corners 232">
                  <a:extLst>
                    <a:ext uri="{FF2B5EF4-FFF2-40B4-BE49-F238E27FC236}">
                      <a16:creationId xmlns:a16="http://schemas.microsoft.com/office/drawing/2014/main" id="{EC18610A-DC46-E320-4724-168E07FD5DA4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34" name="Rectangle: Rounded Corners 233">
                  <a:extLst>
                    <a:ext uri="{FF2B5EF4-FFF2-40B4-BE49-F238E27FC236}">
                      <a16:creationId xmlns:a16="http://schemas.microsoft.com/office/drawing/2014/main" id="{494B854D-6665-AC1D-627D-D6E8EA52F74B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4532D1DA-0F57-EBD2-5929-87B13D111A49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236" name="Rectangle: Rounded Corners 235">
                    <a:extLst>
                      <a:ext uri="{FF2B5EF4-FFF2-40B4-BE49-F238E27FC236}">
                        <a16:creationId xmlns:a16="http://schemas.microsoft.com/office/drawing/2014/main" id="{910B0641-F6EB-A3E4-7FEE-7F8D18F793C4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37" name="Rectangle: Rounded Corners 236">
                    <a:extLst>
                      <a:ext uri="{FF2B5EF4-FFF2-40B4-BE49-F238E27FC236}">
                        <a16:creationId xmlns:a16="http://schemas.microsoft.com/office/drawing/2014/main" id="{86F67993-BE5F-4D30-E16D-8A45A6FCD3DF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00D301DF-CE43-AA03-F043-4FB140C5F0D2}"/>
                  </a:ext>
                </a:extLst>
              </p:cNvPr>
              <p:cNvGrpSpPr/>
              <p:nvPr/>
            </p:nvGrpSpPr>
            <p:grpSpPr>
              <a:xfrm>
                <a:off x="1941195" y="1979006"/>
                <a:ext cx="384810" cy="123217"/>
                <a:chOff x="5179695" y="2415462"/>
                <a:chExt cx="384810" cy="123217"/>
              </a:xfrm>
            </p:grpSpPr>
            <p:sp>
              <p:nvSpPr>
                <p:cNvPr id="228" name="Rectangle: Rounded Corners 227">
                  <a:extLst>
                    <a:ext uri="{FF2B5EF4-FFF2-40B4-BE49-F238E27FC236}">
                      <a16:creationId xmlns:a16="http://schemas.microsoft.com/office/drawing/2014/main" id="{744ADF46-930E-0CEC-6901-EC15B31FB317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29" name="Rectangle: Rounded Corners 228">
                  <a:extLst>
                    <a:ext uri="{FF2B5EF4-FFF2-40B4-BE49-F238E27FC236}">
                      <a16:creationId xmlns:a16="http://schemas.microsoft.com/office/drawing/2014/main" id="{2FE83A2F-DDFD-7811-0C77-1821FBD862DB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B9B80874-00B8-BF72-E07B-219BE739EC15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231" name="Rectangle: Rounded Corners 230">
                    <a:extLst>
                      <a:ext uri="{FF2B5EF4-FFF2-40B4-BE49-F238E27FC236}">
                        <a16:creationId xmlns:a16="http://schemas.microsoft.com/office/drawing/2014/main" id="{BE965529-DEDB-0BB1-0407-120BF4D01FCE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32" name="Rectangle: Rounded Corners 231">
                    <a:extLst>
                      <a:ext uri="{FF2B5EF4-FFF2-40B4-BE49-F238E27FC236}">
                        <a16:creationId xmlns:a16="http://schemas.microsoft.com/office/drawing/2014/main" id="{94716836-957E-AD61-753C-08829C6D75B1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48B9BA82-C6C7-750F-3A8D-CEB271612F5C}"/>
                  </a:ext>
                </a:extLst>
              </p:cNvPr>
              <p:cNvGrpSpPr/>
              <p:nvPr/>
            </p:nvGrpSpPr>
            <p:grpSpPr>
              <a:xfrm>
                <a:off x="1941195" y="2266450"/>
                <a:ext cx="384810" cy="123217"/>
                <a:chOff x="5179695" y="2415462"/>
                <a:chExt cx="384810" cy="123217"/>
              </a:xfrm>
            </p:grpSpPr>
            <p:sp>
              <p:nvSpPr>
                <p:cNvPr id="223" name="Rectangle: Rounded Corners 222">
                  <a:extLst>
                    <a:ext uri="{FF2B5EF4-FFF2-40B4-BE49-F238E27FC236}">
                      <a16:creationId xmlns:a16="http://schemas.microsoft.com/office/drawing/2014/main" id="{F6F5889E-921E-A5A2-5316-6AEBFC1E3E50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24" name="Rectangle: Rounded Corners 223">
                  <a:extLst>
                    <a:ext uri="{FF2B5EF4-FFF2-40B4-BE49-F238E27FC236}">
                      <a16:creationId xmlns:a16="http://schemas.microsoft.com/office/drawing/2014/main" id="{5D99FB14-D08B-5E99-EC7F-4D15AB6B1229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DCB2C4D2-AA59-EDD9-EF19-F114CAA0DDCB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226" name="Rectangle: Rounded Corners 225">
                    <a:extLst>
                      <a:ext uri="{FF2B5EF4-FFF2-40B4-BE49-F238E27FC236}">
                        <a16:creationId xmlns:a16="http://schemas.microsoft.com/office/drawing/2014/main" id="{531F3B7F-7E8E-CA7F-7B9A-EFB4E396420C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27" name="Rectangle: Rounded Corners 226">
                    <a:extLst>
                      <a:ext uri="{FF2B5EF4-FFF2-40B4-BE49-F238E27FC236}">
                        <a16:creationId xmlns:a16="http://schemas.microsoft.com/office/drawing/2014/main" id="{F7D88F36-7C08-3605-70B5-68CF85CF5D6F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4C3A39C0-F23F-6909-5D6A-D9B71651FD96}"/>
                  </a:ext>
                </a:extLst>
              </p:cNvPr>
              <p:cNvGrpSpPr/>
              <p:nvPr/>
            </p:nvGrpSpPr>
            <p:grpSpPr>
              <a:xfrm>
                <a:off x="1941195" y="2553895"/>
                <a:ext cx="384810" cy="123217"/>
                <a:chOff x="5179695" y="2415462"/>
                <a:chExt cx="384810" cy="123217"/>
              </a:xfrm>
            </p:grpSpPr>
            <p:sp>
              <p:nvSpPr>
                <p:cNvPr id="218" name="Rectangle: Rounded Corners 217">
                  <a:extLst>
                    <a:ext uri="{FF2B5EF4-FFF2-40B4-BE49-F238E27FC236}">
                      <a16:creationId xmlns:a16="http://schemas.microsoft.com/office/drawing/2014/main" id="{A262EA3F-97A9-6249-9437-69A687413AA4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19" name="Rectangle: Rounded Corners 218">
                  <a:extLst>
                    <a:ext uri="{FF2B5EF4-FFF2-40B4-BE49-F238E27FC236}">
                      <a16:creationId xmlns:a16="http://schemas.microsoft.com/office/drawing/2014/main" id="{FA831C5E-3E58-CF0C-D809-8A2777E17C84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4895C2AC-D42E-47D5-2065-D159D397FD2E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221" name="Rectangle: Rounded Corners 220">
                    <a:extLst>
                      <a:ext uri="{FF2B5EF4-FFF2-40B4-BE49-F238E27FC236}">
                        <a16:creationId xmlns:a16="http://schemas.microsoft.com/office/drawing/2014/main" id="{B4534BB1-FEE0-6032-CDDB-0AEB587A78D4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22" name="Rectangle: Rounded Corners 221">
                    <a:extLst>
                      <a:ext uri="{FF2B5EF4-FFF2-40B4-BE49-F238E27FC236}">
                        <a16:creationId xmlns:a16="http://schemas.microsoft.com/office/drawing/2014/main" id="{DD8DC53C-2272-C070-36F8-EFA5DCFE6C9C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</p:grp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59023E7E-BAC9-05FB-21AA-2CDA1883BA65}"/>
              </a:ext>
            </a:extLst>
          </p:cNvPr>
          <p:cNvGrpSpPr/>
          <p:nvPr/>
        </p:nvGrpSpPr>
        <p:grpSpPr>
          <a:xfrm>
            <a:off x="950976" y="2793243"/>
            <a:ext cx="5998464" cy="1554480"/>
            <a:chOff x="792480" y="3105150"/>
            <a:chExt cx="4998720" cy="1295400"/>
          </a:xfrm>
        </p:grpSpPr>
        <p:sp>
          <p:nvSpPr>
            <p:cNvPr id="239" name="Rectangle: Rounded Corners 238">
              <a:extLst>
                <a:ext uri="{FF2B5EF4-FFF2-40B4-BE49-F238E27FC236}">
                  <a16:creationId xmlns:a16="http://schemas.microsoft.com/office/drawing/2014/main" id="{1D3BEE3B-D031-C499-FAD5-E34F4A4E2118}"/>
                </a:ext>
              </a:extLst>
            </p:cNvPr>
            <p:cNvSpPr/>
            <p:nvPr/>
          </p:nvSpPr>
          <p:spPr>
            <a:xfrm>
              <a:off x="792480" y="3105150"/>
              <a:ext cx="3611880" cy="1295400"/>
            </a:xfrm>
            <a:prstGeom prst="roundRect">
              <a:avLst>
                <a:gd name="adj" fmla="val 7843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40" name="Rectangle: Rounded Corners 239">
              <a:extLst>
                <a:ext uri="{FF2B5EF4-FFF2-40B4-BE49-F238E27FC236}">
                  <a16:creationId xmlns:a16="http://schemas.microsoft.com/office/drawing/2014/main" id="{85180AF4-7B0A-C704-B641-C39D18E600AD}"/>
                </a:ext>
              </a:extLst>
            </p:cNvPr>
            <p:cNvSpPr/>
            <p:nvPr/>
          </p:nvSpPr>
          <p:spPr>
            <a:xfrm>
              <a:off x="4495800" y="3105150"/>
              <a:ext cx="1295400" cy="1295400"/>
            </a:xfrm>
            <a:prstGeom prst="roundRect">
              <a:avLst>
                <a:gd name="adj" fmla="val 7843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39B94636-E927-9D18-2662-CF1891C886FF}"/>
                </a:ext>
              </a:extLst>
            </p:cNvPr>
            <p:cNvGrpSpPr/>
            <p:nvPr/>
          </p:nvGrpSpPr>
          <p:grpSpPr>
            <a:xfrm rot="10800000">
              <a:off x="4257675" y="3260075"/>
              <a:ext cx="384810" cy="985550"/>
              <a:chOff x="1941195" y="1691562"/>
              <a:chExt cx="384810" cy="985550"/>
            </a:xfrm>
          </p:grpSpPr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16FE0D80-760C-72E7-EEE6-23FCD1A88AA4}"/>
                  </a:ext>
                </a:extLst>
              </p:cNvPr>
              <p:cNvGrpSpPr/>
              <p:nvPr/>
            </p:nvGrpSpPr>
            <p:grpSpPr>
              <a:xfrm>
                <a:off x="1941195" y="1691562"/>
                <a:ext cx="384810" cy="123217"/>
                <a:chOff x="5179695" y="2415462"/>
                <a:chExt cx="384810" cy="123217"/>
              </a:xfrm>
            </p:grpSpPr>
            <p:sp>
              <p:nvSpPr>
                <p:cNvPr id="261" name="Rectangle: Rounded Corners 260">
                  <a:extLst>
                    <a:ext uri="{FF2B5EF4-FFF2-40B4-BE49-F238E27FC236}">
                      <a16:creationId xmlns:a16="http://schemas.microsoft.com/office/drawing/2014/main" id="{C6FD6EEC-91CC-9EAB-FEC9-AAACE7F2A4D7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62" name="Rectangle: Rounded Corners 261">
                  <a:extLst>
                    <a:ext uri="{FF2B5EF4-FFF2-40B4-BE49-F238E27FC236}">
                      <a16:creationId xmlns:a16="http://schemas.microsoft.com/office/drawing/2014/main" id="{F35E29C5-023C-36B6-0001-818713FE89D9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6E94FCBE-F762-C707-0074-573B5882E8F4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264" name="Rectangle: Rounded Corners 263">
                    <a:extLst>
                      <a:ext uri="{FF2B5EF4-FFF2-40B4-BE49-F238E27FC236}">
                        <a16:creationId xmlns:a16="http://schemas.microsoft.com/office/drawing/2014/main" id="{A7503C11-E70D-D36D-2953-E5563AD89080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65" name="Rectangle: Rounded Corners 264">
                    <a:extLst>
                      <a:ext uri="{FF2B5EF4-FFF2-40B4-BE49-F238E27FC236}">
                        <a16:creationId xmlns:a16="http://schemas.microsoft.com/office/drawing/2014/main" id="{9844D3DE-F11D-ABFF-620B-1751EAA78D0F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70DB2756-F19D-AD60-842D-0D483CBAF41E}"/>
                  </a:ext>
                </a:extLst>
              </p:cNvPr>
              <p:cNvGrpSpPr/>
              <p:nvPr/>
            </p:nvGrpSpPr>
            <p:grpSpPr>
              <a:xfrm>
                <a:off x="1941195" y="1979006"/>
                <a:ext cx="384810" cy="123217"/>
                <a:chOff x="5179695" y="2415462"/>
                <a:chExt cx="384810" cy="123217"/>
              </a:xfrm>
            </p:grpSpPr>
            <p:sp>
              <p:nvSpPr>
                <p:cNvPr id="256" name="Rectangle: Rounded Corners 255">
                  <a:extLst>
                    <a:ext uri="{FF2B5EF4-FFF2-40B4-BE49-F238E27FC236}">
                      <a16:creationId xmlns:a16="http://schemas.microsoft.com/office/drawing/2014/main" id="{1ED4AE7F-8D2C-8183-24D9-9D105862FBBE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57" name="Rectangle: Rounded Corners 256">
                  <a:extLst>
                    <a:ext uri="{FF2B5EF4-FFF2-40B4-BE49-F238E27FC236}">
                      <a16:creationId xmlns:a16="http://schemas.microsoft.com/office/drawing/2014/main" id="{2725CE60-5C23-8471-B6DC-AA4BCB2B98A9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258" name="Group 257">
                  <a:extLst>
                    <a:ext uri="{FF2B5EF4-FFF2-40B4-BE49-F238E27FC236}">
                      <a16:creationId xmlns:a16="http://schemas.microsoft.com/office/drawing/2014/main" id="{1EF93D04-CABF-1901-3EEB-F58A5BDF1988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259" name="Rectangle: Rounded Corners 258">
                    <a:extLst>
                      <a:ext uri="{FF2B5EF4-FFF2-40B4-BE49-F238E27FC236}">
                        <a16:creationId xmlns:a16="http://schemas.microsoft.com/office/drawing/2014/main" id="{502B4CC8-ADC0-52F3-9DD8-1410FC894F2C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60" name="Rectangle: Rounded Corners 259">
                    <a:extLst>
                      <a:ext uri="{FF2B5EF4-FFF2-40B4-BE49-F238E27FC236}">
                        <a16:creationId xmlns:a16="http://schemas.microsoft.com/office/drawing/2014/main" id="{3EB8CBD9-AF99-9395-8E25-AD16C1C8E163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24D90D0C-9615-A9A5-CF5E-650BC8650626}"/>
                  </a:ext>
                </a:extLst>
              </p:cNvPr>
              <p:cNvGrpSpPr/>
              <p:nvPr/>
            </p:nvGrpSpPr>
            <p:grpSpPr>
              <a:xfrm>
                <a:off x="1941195" y="2266450"/>
                <a:ext cx="384810" cy="123217"/>
                <a:chOff x="5179695" y="2415462"/>
                <a:chExt cx="384810" cy="123217"/>
              </a:xfrm>
            </p:grpSpPr>
            <p:sp>
              <p:nvSpPr>
                <p:cNvPr id="251" name="Rectangle: Rounded Corners 250">
                  <a:extLst>
                    <a:ext uri="{FF2B5EF4-FFF2-40B4-BE49-F238E27FC236}">
                      <a16:creationId xmlns:a16="http://schemas.microsoft.com/office/drawing/2014/main" id="{B24E9255-F7A3-9690-2B4D-912D4186D059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52" name="Rectangle: Rounded Corners 251">
                  <a:extLst>
                    <a:ext uri="{FF2B5EF4-FFF2-40B4-BE49-F238E27FC236}">
                      <a16:creationId xmlns:a16="http://schemas.microsoft.com/office/drawing/2014/main" id="{14EDA96F-FB3C-236D-4519-F93487288005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253" name="Group 252">
                  <a:extLst>
                    <a:ext uri="{FF2B5EF4-FFF2-40B4-BE49-F238E27FC236}">
                      <a16:creationId xmlns:a16="http://schemas.microsoft.com/office/drawing/2014/main" id="{913AA51E-0064-1852-FAD9-97EA7EA8873B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254" name="Rectangle: Rounded Corners 253">
                    <a:extLst>
                      <a:ext uri="{FF2B5EF4-FFF2-40B4-BE49-F238E27FC236}">
                        <a16:creationId xmlns:a16="http://schemas.microsoft.com/office/drawing/2014/main" id="{0E857477-ADCE-8EB4-B1F4-6E2AB18F3801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55" name="Rectangle: Rounded Corners 254">
                    <a:extLst>
                      <a:ext uri="{FF2B5EF4-FFF2-40B4-BE49-F238E27FC236}">
                        <a16:creationId xmlns:a16="http://schemas.microsoft.com/office/drawing/2014/main" id="{1BB856FC-4F63-2391-2928-39233F6765F3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62484491-491B-EB47-F30E-AFA2CA8AA918}"/>
                  </a:ext>
                </a:extLst>
              </p:cNvPr>
              <p:cNvGrpSpPr/>
              <p:nvPr/>
            </p:nvGrpSpPr>
            <p:grpSpPr>
              <a:xfrm>
                <a:off x="1941195" y="2553895"/>
                <a:ext cx="384810" cy="123217"/>
                <a:chOff x="5179695" y="2415462"/>
                <a:chExt cx="384810" cy="123217"/>
              </a:xfrm>
            </p:grpSpPr>
            <p:sp>
              <p:nvSpPr>
                <p:cNvPr id="246" name="Rectangle: Rounded Corners 245">
                  <a:extLst>
                    <a:ext uri="{FF2B5EF4-FFF2-40B4-BE49-F238E27FC236}">
                      <a16:creationId xmlns:a16="http://schemas.microsoft.com/office/drawing/2014/main" id="{602B1D68-F009-5CF2-51A2-91D0CFD4F06F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47" name="Rectangle: Rounded Corners 246">
                  <a:extLst>
                    <a:ext uri="{FF2B5EF4-FFF2-40B4-BE49-F238E27FC236}">
                      <a16:creationId xmlns:a16="http://schemas.microsoft.com/office/drawing/2014/main" id="{6F3581C3-2AF2-0D81-8572-D3C291272DA6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248" name="Group 247">
                  <a:extLst>
                    <a:ext uri="{FF2B5EF4-FFF2-40B4-BE49-F238E27FC236}">
                      <a16:creationId xmlns:a16="http://schemas.microsoft.com/office/drawing/2014/main" id="{19ECC8BD-3FCA-22C3-3762-079CB1209A87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249" name="Rectangle: Rounded Corners 248">
                    <a:extLst>
                      <a:ext uri="{FF2B5EF4-FFF2-40B4-BE49-F238E27FC236}">
                        <a16:creationId xmlns:a16="http://schemas.microsoft.com/office/drawing/2014/main" id="{ACA84AF7-7136-8CB2-9C6E-616792C809E2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50" name="Rectangle: Rounded Corners 249">
                    <a:extLst>
                      <a:ext uri="{FF2B5EF4-FFF2-40B4-BE49-F238E27FC236}">
                        <a16:creationId xmlns:a16="http://schemas.microsoft.com/office/drawing/2014/main" id="{5FA9B52A-D996-7FB9-1031-A1DAA3840D0F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</p:grp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70D820F-6370-4350-C5E6-9FC3812603A2}"/>
              </a:ext>
            </a:extLst>
          </p:cNvPr>
          <p:cNvGrpSpPr/>
          <p:nvPr/>
        </p:nvGrpSpPr>
        <p:grpSpPr>
          <a:xfrm>
            <a:off x="950975" y="4681479"/>
            <a:ext cx="5998464" cy="1554480"/>
            <a:chOff x="792480" y="1531620"/>
            <a:chExt cx="4998720" cy="1295400"/>
          </a:xfrm>
        </p:grpSpPr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E5363D5B-0B4D-1182-E3E4-01CE26CADF4B}"/>
                </a:ext>
              </a:extLst>
            </p:cNvPr>
            <p:cNvSpPr/>
            <p:nvPr/>
          </p:nvSpPr>
          <p:spPr>
            <a:xfrm>
              <a:off x="2179320" y="1531620"/>
              <a:ext cx="3611880" cy="1295400"/>
            </a:xfrm>
            <a:prstGeom prst="roundRect">
              <a:avLst>
                <a:gd name="adj" fmla="val 7843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68" name="Rectangle: Rounded Corners 267">
              <a:extLst>
                <a:ext uri="{FF2B5EF4-FFF2-40B4-BE49-F238E27FC236}">
                  <a16:creationId xmlns:a16="http://schemas.microsoft.com/office/drawing/2014/main" id="{2F9C7527-25C3-D1FD-A249-F16D4E32ACA9}"/>
                </a:ext>
              </a:extLst>
            </p:cNvPr>
            <p:cNvSpPr/>
            <p:nvPr/>
          </p:nvSpPr>
          <p:spPr>
            <a:xfrm>
              <a:off x="792480" y="1531620"/>
              <a:ext cx="1295400" cy="1295400"/>
            </a:xfrm>
            <a:prstGeom prst="roundRect">
              <a:avLst>
                <a:gd name="adj" fmla="val 7843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9EE5EB6A-DB61-93CD-A933-18A57823569A}"/>
                </a:ext>
              </a:extLst>
            </p:cNvPr>
            <p:cNvGrpSpPr/>
            <p:nvPr/>
          </p:nvGrpSpPr>
          <p:grpSpPr>
            <a:xfrm>
              <a:off x="1941195" y="1686545"/>
              <a:ext cx="384810" cy="985550"/>
              <a:chOff x="1941195" y="1691562"/>
              <a:chExt cx="384810" cy="985550"/>
            </a:xfrm>
          </p:grpSpPr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DAC37055-59BB-C851-A163-57AAC361B3E0}"/>
                  </a:ext>
                </a:extLst>
              </p:cNvPr>
              <p:cNvGrpSpPr/>
              <p:nvPr/>
            </p:nvGrpSpPr>
            <p:grpSpPr>
              <a:xfrm>
                <a:off x="1941195" y="1691562"/>
                <a:ext cx="384810" cy="123217"/>
                <a:chOff x="5179695" y="2415462"/>
                <a:chExt cx="384810" cy="123217"/>
              </a:xfrm>
            </p:grpSpPr>
            <p:sp>
              <p:nvSpPr>
                <p:cNvPr id="289" name="Rectangle: Rounded Corners 288">
                  <a:extLst>
                    <a:ext uri="{FF2B5EF4-FFF2-40B4-BE49-F238E27FC236}">
                      <a16:creationId xmlns:a16="http://schemas.microsoft.com/office/drawing/2014/main" id="{6E85210D-9F60-A3E1-03AC-0563D54AF13B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90" name="Rectangle: Rounded Corners 289">
                  <a:extLst>
                    <a:ext uri="{FF2B5EF4-FFF2-40B4-BE49-F238E27FC236}">
                      <a16:creationId xmlns:a16="http://schemas.microsoft.com/office/drawing/2014/main" id="{105DA540-C354-018A-BF6F-F9EA4D4737BB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291" name="Group 290">
                  <a:extLst>
                    <a:ext uri="{FF2B5EF4-FFF2-40B4-BE49-F238E27FC236}">
                      <a16:creationId xmlns:a16="http://schemas.microsoft.com/office/drawing/2014/main" id="{4F10A37C-3DD7-E25D-091B-4063AE7252C7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292" name="Rectangle: Rounded Corners 291">
                    <a:extLst>
                      <a:ext uri="{FF2B5EF4-FFF2-40B4-BE49-F238E27FC236}">
                        <a16:creationId xmlns:a16="http://schemas.microsoft.com/office/drawing/2014/main" id="{BD2C1530-11E6-979D-14DB-15E489E1CC53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93" name="Rectangle: Rounded Corners 292">
                    <a:extLst>
                      <a:ext uri="{FF2B5EF4-FFF2-40B4-BE49-F238E27FC236}">
                        <a16:creationId xmlns:a16="http://schemas.microsoft.com/office/drawing/2014/main" id="{D6079AFA-C9EC-5493-E3FF-B24E080064C2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53EECD71-0F02-FBC4-99C6-2EC4C8247BB9}"/>
                  </a:ext>
                </a:extLst>
              </p:cNvPr>
              <p:cNvGrpSpPr/>
              <p:nvPr/>
            </p:nvGrpSpPr>
            <p:grpSpPr>
              <a:xfrm>
                <a:off x="1941195" y="1979006"/>
                <a:ext cx="384810" cy="123217"/>
                <a:chOff x="5179695" y="2415462"/>
                <a:chExt cx="384810" cy="123217"/>
              </a:xfrm>
            </p:grpSpPr>
            <p:sp>
              <p:nvSpPr>
                <p:cNvPr id="284" name="Rectangle: Rounded Corners 283">
                  <a:extLst>
                    <a:ext uri="{FF2B5EF4-FFF2-40B4-BE49-F238E27FC236}">
                      <a16:creationId xmlns:a16="http://schemas.microsoft.com/office/drawing/2014/main" id="{0DA832F6-D336-C412-667B-AF816DD006F3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85" name="Rectangle: Rounded Corners 284">
                  <a:extLst>
                    <a:ext uri="{FF2B5EF4-FFF2-40B4-BE49-F238E27FC236}">
                      <a16:creationId xmlns:a16="http://schemas.microsoft.com/office/drawing/2014/main" id="{3399438D-E1FB-423E-CCE3-65F7BBB1AA8F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286" name="Group 285">
                  <a:extLst>
                    <a:ext uri="{FF2B5EF4-FFF2-40B4-BE49-F238E27FC236}">
                      <a16:creationId xmlns:a16="http://schemas.microsoft.com/office/drawing/2014/main" id="{65906497-E751-8D7A-9BC7-970853FF1DC7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287" name="Rectangle: Rounded Corners 286">
                    <a:extLst>
                      <a:ext uri="{FF2B5EF4-FFF2-40B4-BE49-F238E27FC236}">
                        <a16:creationId xmlns:a16="http://schemas.microsoft.com/office/drawing/2014/main" id="{767F7A54-4EC7-6C28-CB2A-EB5AEEAED705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88" name="Rectangle: Rounded Corners 287">
                    <a:extLst>
                      <a:ext uri="{FF2B5EF4-FFF2-40B4-BE49-F238E27FC236}">
                        <a16:creationId xmlns:a16="http://schemas.microsoft.com/office/drawing/2014/main" id="{E0E53EEF-6B39-D0A9-AC3A-B81233F2E334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C5937092-8F40-7FC1-DB05-C0E603325A46}"/>
                  </a:ext>
                </a:extLst>
              </p:cNvPr>
              <p:cNvGrpSpPr/>
              <p:nvPr/>
            </p:nvGrpSpPr>
            <p:grpSpPr>
              <a:xfrm>
                <a:off x="1941195" y="2266450"/>
                <a:ext cx="384810" cy="123217"/>
                <a:chOff x="5179695" y="2415462"/>
                <a:chExt cx="384810" cy="123217"/>
              </a:xfrm>
            </p:grpSpPr>
            <p:sp>
              <p:nvSpPr>
                <p:cNvPr id="279" name="Rectangle: Rounded Corners 278">
                  <a:extLst>
                    <a:ext uri="{FF2B5EF4-FFF2-40B4-BE49-F238E27FC236}">
                      <a16:creationId xmlns:a16="http://schemas.microsoft.com/office/drawing/2014/main" id="{6A8633B6-7767-1906-FE37-3FDC02F7E243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80" name="Rectangle: Rounded Corners 279">
                  <a:extLst>
                    <a:ext uri="{FF2B5EF4-FFF2-40B4-BE49-F238E27FC236}">
                      <a16:creationId xmlns:a16="http://schemas.microsoft.com/office/drawing/2014/main" id="{544B53A2-51D4-F5A1-9EDB-B591C7ABEC84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281" name="Group 280">
                  <a:extLst>
                    <a:ext uri="{FF2B5EF4-FFF2-40B4-BE49-F238E27FC236}">
                      <a16:creationId xmlns:a16="http://schemas.microsoft.com/office/drawing/2014/main" id="{CE60C02C-A7E0-459C-C313-DA2A48FC566E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282" name="Rectangle: Rounded Corners 281">
                    <a:extLst>
                      <a:ext uri="{FF2B5EF4-FFF2-40B4-BE49-F238E27FC236}">
                        <a16:creationId xmlns:a16="http://schemas.microsoft.com/office/drawing/2014/main" id="{03C27101-D89D-15D6-D73D-B3CDC7227A71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83" name="Rectangle: Rounded Corners 282">
                    <a:extLst>
                      <a:ext uri="{FF2B5EF4-FFF2-40B4-BE49-F238E27FC236}">
                        <a16:creationId xmlns:a16="http://schemas.microsoft.com/office/drawing/2014/main" id="{34002985-9CCB-9C99-5B47-46B01D3EEE17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420DD67F-5D9B-75B6-C3C2-4CE69F3B5EC0}"/>
                  </a:ext>
                </a:extLst>
              </p:cNvPr>
              <p:cNvGrpSpPr/>
              <p:nvPr/>
            </p:nvGrpSpPr>
            <p:grpSpPr>
              <a:xfrm>
                <a:off x="1941195" y="2553895"/>
                <a:ext cx="384810" cy="123217"/>
                <a:chOff x="5179695" y="2415462"/>
                <a:chExt cx="384810" cy="123217"/>
              </a:xfrm>
            </p:grpSpPr>
            <p:sp>
              <p:nvSpPr>
                <p:cNvPr id="274" name="Rectangle: Rounded Corners 273">
                  <a:extLst>
                    <a:ext uri="{FF2B5EF4-FFF2-40B4-BE49-F238E27FC236}">
                      <a16:creationId xmlns:a16="http://schemas.microsoft.com/office/drawing/2014/main" id="{59C96529-353D-9EB1-C266-140B4A5318AD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75" name="Rectangle: Rounded Corners 274">
                  <a:extLst>
                    <a:ext uri="{FF2B5EF4-FFF2-40B4-BE49-F238E27FC236}">
                      <a16:creationId xmlns:a16="http://schemas.microsoft.com/office/drawing/2014/main" id="{198A43BB-418A-9748-0A04-BC45067C17A6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276" name="Group 275">
                  <a:extLst>
                    <a:ext uri="{FF2B5EF4-FFF2-40B4-BE49-F238E27FC236}">
                      <a16:creationId xmlns:a16="http://schemas.microsoft.com/office/drawing/2014/main" id="{D14D43A2-E71E-7344-CD9F-A71ED256FEC1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277" name="Rectangle: Rounded Corners 276">
                    <a:extLst>
                      <a:ext uri="{FF2B5EF4-FFF2-40B4-BE49-F238E27FC236}">
                        <a16:creationId xmlns:a16="http://schemas.microsoft.com/office/drawing/2014/main" id="{69F2E97C-F4E6-F616-4B82-C491CF656669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78" name="Rectangle: Rounded Corners 277">
                    <a:extLst>
                      <a:ext uri="{FF2B5EF4-FFF2-40B4-BE49-F238E27FC236}">
                        <a16:creationId xmlns:a16="http://schemas.microsoft.com/office/drawing/2014/main" id="{B3D94887-B36C-0BEF-5563-A4F783D39F7E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</p:grp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1BDA4FA-B81C-125B-747C-3B8C15317CB2}"/>
              </a:ext>
            </a:extLst>
          </p:cNvPr>
          <p:cNvGrpSpPr/>
          <p:nvPr/>
        </p:nvGrpSpPr>
        <p:grpSpPr>
          <a:xfrm>
            <a:off x="7680961" y="962882"/>
            <a:ext cx="5998464" cy="1554480"/>
            <a:chOff x="792480" y="3105150"/>
            <a:chExt cx="4998720" cy="1295400"/>
          </a:xfrm>
        </p:grpSpPr>
        <p:sp>
          <p:nvSpPr>
            <p:cNvPr id="295" name="Rectangle: Rounded Corners 294">
              <a:extLst>
                <a:ext uri="{FF2B5EF4-FFF2-40B4-BE49-F238E27FC236}">
                  <a16:creationId xmlns:a16="http://schemas.microsoft.com/office/drawing/2014/main" id="{093D6674-4695-2612-5985-E555856531C1}"/>
                </a:ext>
              </a:extLst>
            </p:cNvPr>
            <p:cNvSpPr/>
            <p:nvPr/>
          </p:nvSpPr>
          <p:spPr>
            <a:xfrm>
              <a:off x="792480" y="3105150"/>
              <a:ext cx="3611880" cy="1295400"/>
            </a:xfrm>
            <a:prstGeom prst="roundRect">
              <a:avLst>
                <a:gd name="adj" fmla="val 7843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96" name="Rectangle: Rounded Corners 295">
              <a:extLst>
                <a:ext uri="{FF2B5EF4-FFF2-40B4-BE49-F238E27FC236}">
                  <a16:creationId xmlns:a16="http://schemas.microsoft.com/office/drawing/2014/main" id="{579D9980-A1A4-43B5-C996-4DD3C4A8F693}"/>
                </a:ext>
              </a:extLst>
            </p:cNvPr>
            <p:cNvSpPr/>
            <p:nvPr/>
          </p:nvSpPr>
          <p:spPr>
            <a:xfrm>
              <a:off x="4495800" y="3105150"/>
              <a:ext cx="1295400" cy="1295400"/>
            </a:xfrm>
            <a:prstGeom prst="roundRect">
              <a:avLst>
                <a:gd name="adj" fmla="val 7843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DAC4E245-797B-556B-ECDA-97CD44036149}"/>
                </a:ext>
              </a:extLst>
            </p:cNvPr>
            <p:cNvGrpSpPr/>
            <p:nvPr/>
          </p:nvGrpSpPr>
          <p:grpSpPr>
            <a:xfrm rot="10800000">
              <a:off x="4257675" y="3260075"/>
              <a:ext cx="384810" cy="985550"/>
              <a:chOff x="1941195" y="1691562"/>
              <a:chExt cx="384810" cy="985550"/>
            </a:xfrm>
          </p:grpSpPr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9787CC9B-B860-7799-F1BB-194B575797D3}"/>
                  </a:ext>
                </a:extLst>
              </p:cNvPr>
              <p:cNvGrpSpPr/>
              <p:nvPr/>
            </p:nvGrpSpPr>
            <p:grpSpPr>
              <a:xfrm>
                <a:off x="1941195" y="1691562"/>
                <a:ext cx="384810" cy="123217"/>
                <a:chOff x="5179695" y="2415462"/>
                <a:chExt cx="384810" cy="123217"/>
              </a:xfrm>
            </p:grpSpPr>
            <p:sp>
              <p:nvSpPr>
                <p:cNvPr id="317" name="Rectangle: Rounded Corners 316">
                  <a:extLst>
                    <a:ext uri="{FF2B5EF4-FFF2-40B4-BE49-F238E27FC236}">
                      <a16:creationId xmlns:a16="http://schemas.microsoft.com/office/drawing/2014/main" id="{756506E1-A040-01E4-8091-28BC3B233D44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18" name="Rectangle: Rounded Corners 317">
                  <a:extLst>
                    <a:ext uri="{FF2B5EF4-FFF2-40B4-BE49-F238E27FC236}">
                      <a16:creationId xmlns:a16="http://schemas.microsoft.com/office/drawing/2014/main" id="{5459E6B6-9F18-2630-E835-4A587B0119A6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2AF41D43-4C3C-0A93-DD1B-7DA1A42EC1EF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320" name="Rectangle: Rounded Corners 319">
                    <a:extLst>
                      <a:ext uri="{FF2B5EF4-FFF2-40B4-BE49-F238E27FC236}">
                        <a16:creationId xmlns:a16="http://schemas.microsoft.com/office/drawing/2014/main" id="{0704A7E3-0236-34EA-A9B1-A6F8F07CDA16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21" name="Rectangle: Rounded Corners 320">
                    <a:extLst>
                      <a:ext uri="{FF2B5EF4-FFF2-40B4-BE49-F238E27FC236}">
                        <a16:creationId xmlns:a16="http://schemas.microsoft.com/office/drawing/2014/main" id="{118F16B9-6C15-53D6-B656-5D47C22E0E8B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CD464CDC-01AC-8560-B3F6-EF22E220FDA0}"/>
                  </a:ext>
                </a:extLst>
              </p:cNvPr>
              <p:cNvGrpSpPr/>
              <p:nvPr/>
            </p:nvGrpSpPr>
            <p:grpSpPr>
              <a:xfrm>
                <a:off x="1941195" y="1979006"/>
                <a:ext cx="384810" cy="123217"/>
                <a:chOff x="5179695" y="2415462"/>
                <a:chExt cx="384810" cy="123217"/>
              </a:xfrm>
            </p:grpSpPr>
            <p:sp>
              <p:nvSpPr>
                <p:cNvPr id="312" name="Rectangle: Rounded Corners 311">
                  <a:extLst>
                    <a:ext uri="{FF2B5EF4-FFF2-40B4-BE49-F238E27FC236}">
                      <a16:creationId xmlns:a16="http://schemas.microsoft.com/office/drawing/2014/main" id="{B5398A8B-688B-8137-1D4F-DA46875EBCCE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13" name="Rectangle: Rounded Corners 312">
                  <a:extLst>
                    <a:ext uri="{FF2B5EF4-FFF2-40B4-BE49-F238E27FC236}">
                      <a16:creationId xmlns:a16="http://schemas.microsoft.com/office/drawing/2014/main" id="{DF003ACE-DEF1-4ABB-0062-230CD464B94D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314" name="Group 313">
                  <a:extLst>
                    <a:ext uri="{FF2B5EF4-FFF2-40B4-BE49-F238E27FC236}">
                      <a16:creationId xmlns:a16="http://schemas.microsoft.com/office/drawing/2014/main" id="{415333C5-10EC-D8C0-D80A-34BD940C0753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315" name="Rectangle: Rounded Corners 314">
                    <a:extLst>
                      <a:ext uri="{FF2B5EF4-FFF2-40B4-BE49-F238E27FC236}">
                        <a16:creationId xmlns:a16="http://schemas.microsoft.com/office/drawing/2014/main" id="{2055C131-45AE-A539-DD46-43C7952D718F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16" name="Rectangle: Rounded Corners 315">
                    <a:extLst>
                      <a:ext uri="{FF2B5EF4-FFF2-40B4-BE49-F238E27FC236}">
                        <a16:creationId xmlns:a16="http://schemas.microsoft.com/office/drawing/2014/main" id="{C8A3C699-67CA-3FDC-43CF-2522C80523E1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99ECBE41-4B53-911E-D46F-C6D18B6233FF}"/>
                  </a:ext>
                </a:extLst>
              </p:cNvPr>
              <p:cNvGrpSpPr/>
              <p:nvPr/>
            </p:nvGrpSpPr>
            <p:grpSpPr>
              <a:xfrm>
                <a:off x="1941195" y="2266450"/>
                <a:ext cx="384810" cy="123217"/>
                <a:chOff x="5179695" y="2415462"/>
                <a:chExt cx="384810" cy="123217"/>
              </a:xfrm>
            </p:grpSpPr>
            <p:sp>
              <p:nvSpPr>
                <p:cNvPr id="307" name="Rectangle: Rounded Corners 306">
                  <a:extLst>
                    <a:ext uri="{FF2B5EF4-FFF2-40B4-BE49-F238E27FC236}">
                      <a16:creationId xmlns:a16="http://schemas.microsoft.com/office/drawing/2014/main" id="{3C93E2B9-D069-FA55-F3C6-D5996A28A16A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08" name="Rectangle: Rounded Corners 307">
                  <a:extLst>
                    <a:ext uri="{FF2B5EF4-FFF2-40B4-BE49-F238E27FC236}">
                      <a16:creationId xmlns:a16="http://schemas.microsoft.com/office/drawing/2014/main" id="{41878659-7358-029C-3DB8-4011EB7193CF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309" name="Group 308">
                  <a:extLst>
                    <a:ext uri="{FF2B5EF4-FFF2-40B4-BE49-F238E27FC236}">
                      <a16:creationId xmlns:a16="http://schemas.microsoft.com/office/drawing/2014/main" id="{BDA66944-A098-FD07-2F66-675B7A61CD29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310" name="Rectangle: Rounded Corners 309">
                    <a:extLst>
                      <a:ext uri="{FF2B5EF4-FFF2-40B4-BE49-F238E27FC236}">
                        <a16:creationId xmlns:a16="http://schemas.microsoft.com/office/drawing/2014/main" id="{93695ECF-ECCC-A051-BF7D-FC4158BAE463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11" name="Rectangle: Rounded Corners 310">
                    <a:extLst>
                      <a:ext uri="{FF2B5EF4-FFF2-40B4-BE49-F238E27FC236}">
                        <a16:creationId xmlns:a16="http://schemas.microsoft.com/office/drawing/2014/main" id="{E1D2644F-5505-1570-6D55-97AF3762B212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BB7B44CB-3100-035E-6F9E-AB206A65922F}"/>
                  </a:ext>
                </a:extLst>
              </p:cNvPr>
              <p:cNvGrpSpPr/>
              <p:nvPr/>
            </p:nvGrpSpPr>
            <p:grpSpPr>
              <a:xfrm>
                <a:off x="1941195" y="2553895"/>
                <a:ext cx="384810" cy="123217"/>
                <a:chOff x="5179695" y="2415462"/>
                <a:chExt cx="384810" cy="123217"/>
              </a:xfrm>
            </p:grpSpPr>
            <p:sp>
              <p:nvSpPr>
                <p:cNvPr id="302" name="Rectangle: Rounded Corners 301">
                  <a:extLst>
                    <a:ext uri="{FF2B5EF4-FFF2-40B4-BE49-F238E27FC236}">
                      <a16:creationId xmlns:a16="http://schemas.microsoft.com/office/drawing/2014/main" id="{349BC558-8D55-5EB5-CB58-6E70168EF224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03" name="Rectangle: Rounded Corners 302">
                  <a:extLst>
                    <a:ext uri="{FF2B5EF4-FFF2-40B4-BE49-F238E27FC236}">
                      <a16:creationId xmlns:a16="http://schemas.microsoft.com/office/drawing/2014/main" id="{6924DE66-F6D3-9D7F-333E-4E79276C8660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304" name="Group 303">
                  <a:extLst>
                    <a:ext uri="{FF2B5EF4-FFF2-40B4-BE49-F238E27FC236}">
                      <a16:creationId xmlns:a16="http://schemas.microsoft.com/office/drawing/2014/main" id="{857E4236-5376-B473-71B3-5B51D3309AD6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305" name="Rectangle: Rounded Corners 304">
                    <a:extLst>
                      <a:ext uri="{FF2B5EF4-FFF2-40B4-BE49-F238E27FC236}">
                        <a16:creationId xmlns:a16="http://schemas.microsoft.com/office/drawing/2014/main" id="{61C069BE-57CD-C03C-CDC4-FD9C0803D0E0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06" name="Rectangle: Rounded Corners 305">
                    <a:extLst>
                      <a:ext uri="{FF2B5EF4-FFF2-40B4-BE49-F238E27FC236}">
                        <a16:creationId xmlns:a16="http://schemas.microsoft.com/office/drawing/2014/main" id="{E4E76FF3-8ACC-D0FF-2C5B-E37FA6E65948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</p:grp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93D1C49E-822E-CEF5-FAED-D1C2CE01EDA8}"/>
              </a:ext>
            </a:extLst>
          </p:cNvPr>
          <p:cNvGrpSpPr/>
          <p:nvPr/>
        </p:nvGrpSpPr>
        <p:grpSpPr>
          <a:xfrm>
            <a:off x="7680962" y="4681479"/>
            <a:ext cx="5998464" cy="1554480"/>
            <a:chOff x="792480" y="3105150"/>
            <a:chExt cx="4998720" cy="1295400"/>
          </a:xfrm>
        </p:grpSpPr>
        <p:sp>
          <p:nvSpPr>
            <p:cNvPr id="323" name="Rectangle: Rounded Corners 322">
              <a:extLst>
                <a:ext uri="{FF2B5EF4-FFF2-40B4-BE49-F238E27FC236}">
                  <a16:creationId xmlns:a16="http://schemas.microsoft.com/office/drawing/2014/main" id="{42A0DAB8-4F62-ED27-39D9-CAF4BE021DC2}"/>
                </a:ext>
              </a:extLst>
            </p:cNvPr>
            <p:cNvSpPr/>
            <p:nvPr/>
          </p:nvSpPr>
          <p:spPr>
            <a:xfrm>
              <a:off x="792480" y="3105150"/>
              <a:ext cx="3611880" cy="1295400"/>
            </a:xfrm>
            <a:prstGeom prst="roundRect">
              <a:avLst>
                <a:gd name="adj" fmla="val 7843"/>
              </a:avLst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24" name="Rectangle: Rounded Corners 323">
              <a:extLst>
                <a:ext uri="{FF2B5EF4-FFF2-40B4-BE49-F238E27FC236}">
                  <a16:creationId xmlns:a16="http://schemas.microsoft.com/office/drawing/2014/main" id="{FF0BA0D9-E44F-1C82-F791-E43580644ADE}"/>
                </a:ext>
              </a:extLst>
            </p:cNvPr>
            <p:cNvSpPr/>
            <p:nvPr/>
          </p:nvSpPr>
          <p:spPr>
            <a:xfrm>
              <a:off x="4495800" y="3105150"/>
              <a:ext cx="1295400" cy="1295400"/>
            </a:xfrm>
            <a:prstGeom prst="roundRect">
              <a:avLst>
                <a:gd name="adj" fmla="val 7843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3B9F477C-81D7-718D-51D2-CA7770D8AF44}"/>
                </a:ext>
              </a:extLst>
            </p:cNvPr>
            <p:cNvGrpSpPr/>
            <p:nvPr/>
          </p:nvGrpSpPr>
          <p:grpSpPr>
            <a:xfrm rot="10800000">
              <a:off x="4257675" y="3260075"/>
              <a:ext cx="384810" cy="985550"/>
              <a:chOff x="1941195" y="1691562"/>
              <a:chExt cx="384810" cy="985550"/>
            </a:xfrm>
          </p:grpSpPr>
          <p:grpSp>
            <p:nvGrpSpPr>
              <p:cNvPr id="326" name="Group 325">
                <a:extLst>
                  <a:ext uri="{FF2B5EF4-FFF2-40B4-BE49-F238E27FC236}">
                    <a16:creationId xmlns:a16="http://schemas.microsoft.com/office/drawing/2014/main" id="{EB2862DC-EA26-EE8C-CAA6-752EE5C80B47}"/>
                  </a:ext>
                </a:extLst>
              </p:cNvPr>
              <p:cNvGrpSpPr/>
              <p:nvPr/>
            </p:nvGrpSpPr>
            <p:grpSpPr>
              <a:xfrm>
                <a:off x="1941195" y="1691562"/>
                <a:ext cx="384810" cy="123217"/>
                <a:chOff x="5179695" y="2415462"/>
                <a:chExt cx="384810" cy="123217"/>
              </a:xfrm>
            </p:grpSpPr>
            <p:sp>
              <p:nvSpPr>
                <p:cNvPr id="345" name="Rectangle: Rounded Corners 344">
                  <a:extLst>
                    <a:ext uri="{FF2B5EF4-FFF2-40B4-BE49-F238E27FC236}">
                      <a16:creationId xmlns:a16="http://schemas.microsoft.com/office/drawing/2014/main" id="{EDEDD9AC-65D3-F99E-8F3A-68F47E0BE7AC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46" name="Rectangle: Rounded Corners 345">
                  <a:extLst>
                    <a:ext uri="{FF2B5EF4-FFF2-40B4-BE49-F238E27FC236}">
                      <a16:creationId xmlns:a16="http://schemas.microsoft.com/office/drawing/2014/main" id="{B5E02C9F-6AF1-0247-AA35-3E376AB78629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808617-775B-1D9F-5978-AA7138ACCA9F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348" name="Rectangle: Rounded Corners 347">
                    <a:extLst>
                      <a:ext uri="{FF2B5EF4-FFF2-40B4-BE49-F238E27FC236}">
                        <a16:creationId xmlns:a16="http://schemas.microsoft.com/office/drawing/2014/main" id="{FA56CABA-B5C9-9E4A-667D-2D0F690A9FFD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49" name="Rectangle: Rounded Corners 348">
                    <a:extLst>
                      <a:ext uri="{FF2B5EF4-FFF2-40B4-BE49-F238E27FC236}">
                        <a16:creationId xmlns:a16="http://schemas.microsoft.com/office/drawing/2014/main" id="{C038F93B-4990-47F9-FF76-84906E19C360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CE082E00-9E83-8945-F876-0DFDE927EBF7}"/>
                  </a:ext>
                </a:extLst>
              </p:cNvPr>
              <p:cNvGrpSpPr/>
              <p:nvPr/>
            </p:nvGrpSpPr>
            <p:grpSpPr>
              <a:xfrm>
                <a:off x="1941195" y="1979006"/>
                <a:ext cx="384810" cy="123217"/>
                <a:chOff x="5179695" y="2415462"/>
                <a:chExt cx="384810" cy="123217"/>
              </a:xfrm>
            </p:grpSpPr>
            <p:sp>
              <p:nvSpPr>
                <p:cNvPr id="340" name="Rectangle: Rounded Corners 339">
                  <a:extLst>
                    <a:ext uri="{FF2B5EF4-FFF2-40B4-BE49-F238E27FC236}">
                      <a16:creationId xmlns:a16="http://schemas.microsoft.com/office/drawing/2014/main" id="{CB442B6B-CD66-0966-5007-04F7E1958120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41" name="Rectangle: Rounded Corners 340">
                  <a:extLst>
                    <a:ext uri="{FF2B5EF4-FFF2-40B4-BE49-F238E27FC236}">
                      <a16:creationId xmlns:a16="http://schemas.microsoft.com/office/drawing/2014/main" id="{CA263808-BF77-8D41-FCC5-3E80218D5CAD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342" name="Group 341">
                  <a:extLst>
                    <a:ext uri="{FF2B5EF4-FFF2-40B4-BE49-F238E27FC236}">
                      <a16:creationId xmlns:a16="http://schemas.microsoft.com/office/drawing/2014/main" id="{44645162-EB19-7D52-1AE0-052F917F237A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343" name="Rectangle: Rounded Corners 342">
                    <a:extLst>
                      <a:ext uri="{FF2B5EF4-FFF2-40B4-BE49-F238E27FC236}">
                        <a16:creationId xmlns:a16="http://schemas.microsoft.com/office/drawing/2014/main" id="{80DB1466-5D28-B154-24C5-58208F81F6F8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44" name="Rectangle: Rounded Corners 343">
                    <a:extLst>
                      <a:ext uri="{FF2B5EF4-FFF2-40B4-BE49-F238E27FC236}">
                        <a16:creationId xmlns:a16="http://schemas.microsoft.com/office/drawing/2014/main" id="{651771CC-D756-9E1B-834D-3E52304FCE6E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D122708-FB97-53FD-15E8-5D010E7C53B7}"/>
                  </a:ext>
                </a:extLst>
              </p:cNvPr>
              <p:cNvGrpSpPr/>
              <p:nvPr/>
            </p:nvGrpSpPr>
            <p:grpSpPr>
              <a:xfrm>
                <a:off x="1941195" y="2266450"/>
                <a:ext cx="384810" cy="123217"/>
                <a:chOff x="5179695" y="2415462"/>
                <a:chExt cx="384810" cy="123217"/>
              </a:xfrm>
            </p:grpSpPr>
            <p:sp>
              <p:nvSpPr>
                <p:cNvPr id="335" name="Rectangle: Rounded Corners 334">
                  <a:extLst>
                    <a:ext uri="{FF2B5EF4-FFF2-40B4-BE49-F238E27FC236}">
                      <a16:creationId xmlns:a16="http://schemas.microsoft.com/office/drawing/2014/main" id="{7D44FA68-94B9-BF60-859E-AF5A0F95DE62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36" name="Rectangle: Rounded Corners 335">
                  <a:extLst>
                    <a:ext uri="{FF2B5EF4-FFF2-40B4-BE49-F238E27FC236}">
                      <a16:creationId xmlns:a16="http://schemas.microsoft.com/office/drawing/2014/main" id="{20101A33-DCD1-11B6-F669-BF18F499187C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337" name="Group 336">
                  <a:extLst>
                    <a:ext uri="{FF2B5EF4-FFF2-40B4-BE49-F238E27FC236}">
                      <a16:creationId xmlns:a16="http://schemas.microsoft.com/office/drawing/2014/main" id="{3ABA0508-E255-5E6C-68A7-850E68AD0A91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338" name="Rectangle: Rounded Corners 337">
                    <a:extLst>
                      <a:ext uri="{FF2B5EF4-FFF2-40B4-BE49-F238E27FC236}">
                        <a16:creationId xmlns:a16="http://schemas.microsoft.com/office/drawing/2014/main" id="{7E105D45-7F8E-4DE0-3B99-CD8903961C9E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39" name="Rectangle: Rounded Corners 338">
                    <a:extLst>
                      <a:ext uri="{FF2B5EF4-FFF2-40B4-BE49-F238E27FC236}">
                        <a16:creationId xmlns:a16="http://schemas.microsoft.com/office/drawing/2014/main" id="{7D72536A-BA72-AE5D-3C63-0C47A1F30852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310773AE-8D43-82B1-2B76-6A7A0699D91F}"/>
                  </a:ext>
                </a:extLst>
              </p:cNvPr>
              <p:cNvGrpSpPr/>
              <p:nvPr/>
            </p:nvGrpSpPr>
            <p:grpSpPr>
              <a:xfrm>
                <a:off x="1941195" y="2553895"/>
                <a:ext cx="384810" cy="123217"/>
                <a:chOff x="5179695" y="2415462"/>
                <a:chExt cx="384810" cy="123217"/>
              </a:xfrm>
            </p:grpSpPr>
            <p:sp>
              <p:nvSpPr>
                <p:cNvPr id="330" name="Rectangle: Rounded Corners 329">
                  <a:extLst>
                    <a:ext uri="{FF2B5EF4-FFF2-40B4-BE49-F238E27FC236}">
                      <a16:creationId xmlns:a16="http://schemas.microsoft.com/office/drawing/2014/main" id="{292D0DF7-10AD-E42C-642B-940248318A87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31" name="Rectangle: Rounded Corners 330">
                  <a:extLst>
                    <a:ext uri="{FF2B5EF4-FFF2-40B4-BE49-F238E27FC236}">
                      <a16:creationId xmlns:a16="http://schemas.microsoft.com/office/drawing/2014/main" id="{2F0C9E74-577B-09C6-9033-C1C7AE4E876B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332" name="Group 331">
                  <a:extLst>
                    <a:ext uri="{FF2B5EF4-FFF2-40B4-BE49-F238E27FC236}">
                      <a16:creationId xmlns:a16="http://schemas.microsoft.com/office/drawing/2014/main" id="{BD2445FD-BFCA-8062-4651-49EAB89041E1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333" name="Rectangle: Rounded Corners 332">
                    <a:extLst>
                      <a:ext uri="{FF2B5EF4-FFF2-40B4-BE49-F238E27FC236}">
                        <a16:creationId xmlns:a16="http://schemas.microsoft.com/office/drawing/2014/main" id="{E2111AF9-30EC-63E8-FEFE-2513D6215E78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34" name="Rectangle: Rounded Corners 333">
                    <a:extLst>
                      <a:ext uri="{FF2B5EF4-FFF2-40B4-BE49-F238E27FC236}">
                        <a16:creationId xmlns:a16="http://schemas.microsoft.com/office/drawing/2014/main" id="{AA1E21CE-C1B5-DA68-0FA2-C0004F0EBE0D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</p:grp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905ADA5-55F3-1F56-A3ED-D6E45C80BD54}"/>
              </a:ext>
            </a:extLst>
          </p:cNvPr>
          <p:cNvGrpSpPr/>
          <p:nvPr/>
        </p:nvGrpSpPr>
        <p:grpSpPr>
          <a:xfrm>
            <a:off x="7680960" y="2793243"/>
            <a:ext cx="5998464" cy="1554480"/>
            <a:chOff x="792480" y="1531620"/>
            <a:chExt cx="4998720" cy="1295400"/>
          </a:xfrm>
        </p:grpSpPr>
        <p:sp>
          <p:nvSpPr>
            <p:cNvPr id="351" name="Rectangle: Rounded Corners 350">
              <a:extLst>
                <a:ext uri="{FF2B5EF4-FFF2-40B4-BE49-F238E27FC236}">
                  <a16:creationId xmlns:a16="http://schemas.microsoft.com/office/drawing/2014/main" id="{24D5A8BE-114B-D01C-D345-8E5290846849}"/>
                </a:ext>
              </a:extLst>
            </p:cNvPr>
            <p:cNvSpPr/>
            <p:nvPr/>
          </p:nvSpPr>
          <p:spPr>
            <a:xfrm>
              <a:off x="2179320" y="1531620"/>
              <a:ext cx="3611880" cy="1295400"/>
            </a:xfrm>
            <a:prstGeom prst="roundRect">
              <a:avLst>
                <a:gd name="adj" fmla="val 7843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52" name="Rectangle: Rounded Corners 351">
              <a:extLst>
                <a:ext uri="{FF2B5EF4-FFF2-40B4-BE49-F238E27FC236}">
                  <a16:creationId xmlns:a16="http://schemas.microsoft.com/office/drawing/2014/main" id="{598B3356-9154-7916-3913-D5430AC0A0A5}"/>
                </a:ext>
              </a:extLst>
            </p:cNvPr>
            <p:cNvSpPr/>
            <p:nvPr/>
          </p:nvSpPr>
          <p:spPr>
            <a:xfrm>
              <a:off x="792480" y="1531620"/>
              <a:ext cx="1295400" cy="1295400"/>
            </a:xfrm>
            <a:prstGeom prst="roundRect">
              <a:avLst>
                <a:gd name="adj" fmla="val 7843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220C9184-34D6-3BDD-B920-BE9BD2DAB7E2}"/>
                </a:ext>
              </a:extLst>
            </p:cNvPr>
            <p:cNvGrpSpPr/>
            <p:nvPr/>
          </p:nvGrpSpPr>
          <p:grpSpPr>
            <a:xfrm>
              <a:off x="1941195" y="1686545"/>
              <a:ext cx="384810" cy="985550"/>
              <a:chOff x="1941195" y="1691562"/>
              <a:chExt cx="384810" cy="985550"/>
            </a:xfrm>
          </p:grpSpPr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id="{C3FFAC34-FB84-6058-5F79-32F1EB7646AB}"/>
                  </a:ext>
                </a:extLst>
              </p:cNvPr>
              <p:cNvGrpSpPr/>
              <p:nvPr/>
            </p:nvGrpSpPr>
            <p:grpSpPr>
              <a:xfrm>
                <a:off x="1941195" y="1691562"/>
                <a:ext cx="384810" cy="123217"/>
                <a:chOff x="5179695" y="2415462"/>
                <a:chExt cx="384810" cy="123217"/>
              </a:xfrm>
            </p:grpSpPr>
            <p:sp>
              <p:nvSpPr>
                <p:cNvPr id="373" name="Rectangle: Rounded Corners 372">
                  <a:extLst>
                    <a:ext uri="{FF2B5EF4-FFF2-40B4-BE49-F238E27FC236}">
                      <a16:creationId xmlns:a16="http://schemas.microsoft.com/office/drawing/2014/main" id="{7F03A840-9E99-C1DD-4B8B-32A6EDCD7258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74" name="Rectangle: Rounded Corners 373">
                  <a:extLst>
                    <a:ext uri="{FF2B5EF4-FFF2-40B4-BE49-F238E27FC236}">
                      <a16:creationId xmlns:a16="http://schemas.microsoft.com/office/drawing/2014/main" id="{5451280D-4150-4D80-6E46-835F00087B05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375" name="Group 374">
                  <a:extLst>
                    <a:ext uri="{FF2B5EF4-FFF2-40B4-BE49-F238E27FC236}">
                      <a16:creationId xmlns:a16="http://schemas.microsoft.com/office/drawing/2014/main" id="{F8DD5B04-2E8B-A277-609E-FC875D3A63E5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376" name="Rectangle: Rounded Corners 375">
                    <a:extLst>
                      <a:ext uri="{FF2B5EF4-FFF2-40B4-BE49-F238E27FC236}">
                        <a16:creationId xmlns:a16="http://schemas.microsoft.com/office/drawing/2014/main" id="{5AD7CC39-8B0B-BD9F-E197-27F8BB775A67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77" name="Rectangle: Rounded Corners 376">
                    <a:extLst>
                      <a:ext uri="{FF2B5EF4-FFF2-40B4-BE49-F238E27FC236}">
                        <a16:creationId xmlns:a16="http://schemas.microsoft.com/office/drawing/2014/main" id="{0F7EFC3A-CF8B-7CAC-DCB7-5B53C23F97E0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grpSp>
            <p:nvGrpSpPr>
              <p:cNvPr id="355" name="Group 354">
                <a:extLst>
                  <a:ext uri="{FF2B5EF4-FFF2-40B4-BE49-F238E27FC236}">
                    <a16:creationId xmlns:a16="http://schemas.microsoft.com/office/drawing/2014/main" id="{31D3D240-0648-8105-FFA5-653A200B5AFE}"/>
                  </a:ext>
                </a:extLst>
              </p:cNvPr>
              <p:cNvGrpSpPr/>
              <p:nvPr/>
            </p:nvGrpSpPr>
            <p:grpSpPr>
              <a:xfrm>
                <a:off x="1941195" y="1979006"/>
                <a:ext cx="384810" cy="123217"/>
                <a:chOff x="5179695" y="2415462"/>
                <a:chExt cx="384810" cy="123217"/>
              </a:xfrm>
            </p:grpSpPr>
            <p:sp>
              <p:nvSpPr>
                <p:cNvPr id="368" name="Rectangle: Rounded Corners 367">
                  <a:extLst>
                    <a:ext uri="{FF2B5EF4-FFF2-40B4-BE49-F238E27FC236}">
                      <a16:creationId xmlns:a16="http://schemas.microsoft.com/office/drawing/2014/main" id="{F2346A39-0948-6746-BCA7-2A992EB51C73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9" name="Rectangle: Rounded Corners 368">
                  <a:extLst>
                    <a:ext uri="{FF2B5EF4-FFF2-40B4-BE49-F238E27FC236}">
                      <a16:creationId xmlns:a16="http://schemas.microsoft.com/office/drawing/2014/main" id="{AEF4D966-9FBF-6F3F-5223-CCB8BF93EB6B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9DEDF8C-8D87-CACB-CF0F-57F710F98800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371" name="Rectangle: Rounded Corners 370">
                    <a:extLst>
                      <a:ext uri="{FF2B5EF4-FFF2-40B4-BE49-F238E27FC236}">
                        <a16:creationId xmlns:a16="http://schemas.microsoft.com/office/drawing/2014/main" id="{F33B9DFB-7114-00A9-D25A-ED04B6A3A446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72" name="Rectangle: Rounded Corners 371">
                    <a:extLst>
                      <a:ext uri="{FF2B5EF4-FFF2-40B4-BE49-F238E27FC236}">
                        <a16:creationId xmlns:a16="http://schemas.microsoft.com/office/drawing/2014/main" id="{89CEF26B-5C8C-6FE5-C3B3-2F62CE979268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A909C52D-0D70-9F90-CB2E-AE6F5CA895CF}"/>
                  </a:ext>
                </a:extLst>
              </p:cNvPr>
              <p:cNvGrpSpPr/>
              <p:nvPr/>
            </p:nvGrpSpPr>
            <p:grpSpPr>
              <a:xfrm>
                <a:off x="1941195" y="2266450"/>
                <a:ext cx="384810" cy="123217"/>
                <a:chOff x="5179695" y="2415462"/>
                <a:chExt cx="384810" cy="123217"/>
              </a:xfrm>
            </p:grpSpPr>
            <p:sp>
              <p:nvSpPr>
                <p:cNvPr id="363" name="Rectangle: Rounded Corners 362">
                  <a:extLst>
                    <a:ext uri="{FF2B5EF4-FFF2-40B4-BE49-F238E27FC236}">
                      <a16:creationId xmlns:a16="http://schemas.microsoft.com/office/drawing/2014/main" id="{A8BB5BDD-192B-064C-754C-2F96E185EC5A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4" name="Rectangle: Rounded Corners 363">
                  <a:extLst>
                    <a:ext uri="{FF2B5EF4-FFF2-40B4-BE49-F238E27FC236}">
                      <a16:creationId xmlns:a16="http://schemas.microsoft.com/office/drawing/2014/main" id="{F5C8CBDD-2BC6-C8F3-7AD8-585A17878761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365" name="Group 364">
                  <a:extLst>
                    <a:ext uri="{FF2B5EF4-FFF2-40B4-BE49-F238E27FC236}">
                      <a16:creationId xmlns:a16="http://schemas.microsoft.com/office/drawing/2014/main" id="{925E1D06-0535-172B-75CF-CBE88CFA479C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366" name="Rectangle: Rounded Corners 365">
                    <a:extLst>
                      <a:ext uri="{FF2B5EF4-FFF2-40B4-BE49-F238E27FC236}">
                        <a16:creationId xmlns:a16="http://schemas.microsoft.com/office/drawing/2014/main" id="{1ADE0AC6-3D21-726E-1FBE-828739832178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67" name="Rectangle: Rounded Corners 366">
                    <a:extLst>
                      <a:ext uri="{FF2B5EF4-FFF2-40B4-BE49-F238E27FC236}">
                        <a16:creationId xmlns:a16="http://schemas.microsoft.com/office/drawing/2014/main" id="{EFBC8383-1BAD-6EB7-7B0A-7648AAFC05C8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58D4DB41-D755-40D4-43DD-4F080A4520F7}"/>
                  </a:ext>
                </a:extLst>
              </p:cNvPr>
              <p:cNvGrpSpPr/>
              <p:nvPr/>
            </p:nvGrpSpPr>
            <p:grpSpPr>
              <a:xfrm>
                <a:off x="1941195" y="2553895"/>
                <a:ext cx="384810" cy="123217"/>
                <a:chOff x="5179695" y="2415462"/>
                <a:chExt cx="384810" cy="123217"/>
              </a:xfrm>
            </p:grpSpPr>
            <p:sp>
              <p:nvSpPr>
                <p:cNvPr id="358" name="Rectangle: Rounded Corners 357">
                  <a:extLst>
                    <a:ext uri="{FF2B5EF4-FFF2-40B4-BE49-F238E27FC236}">
                      <a16:creationId xmlns:a16="http://schemas.microsoft.com/office/drawing/2014/main" id="{502058B0-EF7F-3D55-E265-226A920EDC0C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59" name="Rectangle: Rounded Corners 358">
                  <a:extLst>
                    <a:ext uri="{FF2B5EF4-FFF2-40B4-BE49-F238E27FC236}">
                      <a16:creationId xmlns:a16="http://schemas.microsoft.com/office/drawing/2014/main" id="{1A059D17-DAA4-74D5-7ED3-D9F00743B2C7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360" name="Group 359">
                  <a:extLst>
                    <a:ext uri="{FF2B5EF4-FFF2-40B4-BE49-F238E27FC236}">
                      <a16:creationId xmlns:a16="http://schemas.microsoft.com/office/drawing/2014/main" id="{CED3D9DC-E60B-8B39-54DD-BED29E9D294E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361" name="Rectangle: Rounded Corners 360">
                    <a:extLst>
                      <a:ext uri="{FF2B5EF4-FFF2-40B4-BE49-F238E27FC236}">
                        <a16:creationId xmlns:a16="http://schemas.microsoft.com/office/drawing/2014/main" id="{DAB3F970-6609-27C1-43E2-A64CF3B26C00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62" name="Rectangle: Rounded Corners 361">
                    <a:extLst>
                      <a:ext uri="{FF2B5EF4-FFF2-40B4-BE49-F238E27FC236}">
                        <a16:creationId xmlns:a16="http://schemas.microsoft.com/office/drawing/2014/main" id="{FEB7B872-832C-6014-70AB-EFA48E32E8B5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</p:grp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AEE964CD-6770-3A06-07AE-F8185A5550D9}"/>
              </a:ext>
            </a:extLst>
          </p:cNvPr>
          <p:cNvGrpSpPr/>
          <p:nvPr/>
        </p:nvGrpSpPr>
        <p:grpSpPr>
          <a:xfrm>
            <a:off x="3114673" y="999806"/>
            <a:ext cx="3511296" cy="1390026"/>
            <a:chOff x="8921977" y="1303841"/>
            <a:chExt cx="2926080" cy="1158357"/>
          </a:xfrm>
        </p:grpSpPr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32C1F08E-2894-D42D-EC65-DEB80DA4F4FF}"/>
                </a:ext>
              </a:extLst>
            </p:cNvPr>
            <p:cNvSpPr txBox="1"/>
            <p:nvPr/>
          </p:nvSpPr>
          <p:spPr>
            <a:xfrm>
              <a:off x="8921977" y="1303841"/>
              <a:ext cx="2926080" cy="44627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1097280"/>
              <a:r>
                <a:rPr lang="en-US" sz="2880" b="1" noProof="1">
                  <a:solidFill>
                    <a:srgbClr val="FFFFFF"/>
                  </a:solidFill>
                  <a:latin typeface="Calibri" panose="020F0502020204030204"/>
                </a:rPr>
                <a:t>NumPy, Pandas: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7F77B8EF-92A9-202B-5731-AF50B06A729C}"/>
                </a:ext>
              </a:extLst>
            </p:cNvPr>
            <p:cNvSpPr txBox="1"/>
            <p:nvPr/>
          </p:nvSpPr>
          <p:spPr>
            <a:xfrm>
              <a:off x="8921977" y="1701306"/>
              <a:ext cx="2926080" cy="76089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defTabSz="1097280">
                <a:lnSpc>
                  <a:spcPts val="1560"/>
                </a:lnSpc>
              </a:pPr>
              <a:r>
                <a:rPr lang="en-IN" sz="1440" noProof="1">
                  <a:solidFill>
                    <a:srgbClr val="FFFFFF"/>
                  </a:solidFill>
                  <a:latin typeface="Calibri" panose="020F0502020204030204"/>
                </a:rPr>
                <a:t>I used NumPy for efficient numerical operations &amp; Pandas for data manipulation, which made handling large datasets straightforward.</a:t>
              </a:r>
              <a:endParaRPr lang="en-US" sz="1440" noProof="1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7BF832CC-4C09-47CD-311C-BE977E6DF7AA}"/>
              </a:ext>
            </a:extLst>
          </p:cNvPr>
          <p:cNvGrpSpPr/>
          <p:nvPr/>
        </p:nvGrpSpPr>
        <p:grpSpPr>
          <a:xfrm>
            <a:off x="3114673" y="4718403"/>
            <a:ext cx="3511296" cy="1184845"/>
            <a:chOff x="8921977" y="1303840"/>
            <a:chExt cx="2926080" cy="987372"/>
          </a:xfrm>
        </p:grpSpPr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8D0FA5CC-7F24-0ED5-DAC3-8AC6FBAB32D3}"/>
                </a:ext>
              </a:extLst>
            </p:cNvPr>
            <p:cNvSpPr txBox="1"/>
            <p:nvPr/>
          </p:nvSpPr>
          <p:spPr>
            <a:xfrm>
              <a:off x="8921977" y="1303840"/>
              <a:ext cx="2926080" cy="44627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1097280"/>
              <a:r>
                <a:rPr lang="en-US" sz="2880" b="1" noProof="1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" panose="020F0502020204030204"/>
                </a:rPr>
                <a:t>Statsmodels, Pickle:</a:t>
              </a:r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4827C4BA-2975-A920-1E03-4FB2D7CDC6B0}"/>
                </a:ext>
              </a:extLst>
            </p:cNvPr>
            <p:cNvSpPr txBox="1"/>
            <p:nvPr/>
          </p:nvSpPr>
          <p:spPr>
            <a:xfrm>
              <a:off x="8921977" y="1701306"/>
              <a:ext cx="2926080" cy="58990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defTabSz="1097280">
                <a:lnSpc>
                  <a:spcPts val="1560"/>
                </a:lnSpc>
              </a:pPr>
              <a:r>
                <a:rPr lang="en-IN" sz="1440" noProof="1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" panose="020F0502020204030204"/>
                </a:rPr>
                <a:t>I used Statsmodels for statistical analysis of sales data and Pickle to save my models, making it easy to load them later.</a:t>
              </a:r>
              <a:endParaRPr lang="en-US" sz="1440" noProof="1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72CCAAEC-930A-5112-91A8-CE5E01E0D94D}"/>
              </a:ext>
            </a:extLst>
          </p:cNvPr>
          <p:cNvGrpSpPr/>
          <p:nvPr/>
        </p:nvGrpSpPr>
        <p:grpSpPr>
          <a:xfrm>
            <a:off x="1274443" y="2830167"/>
            <a:ext cx="3511296" cy="1390028"/>
            <a:chOff x="8921977" y="1303840"/>
            <a:chExt cx="2926080" cy="1158358"/>
          </a:xfrm>
        </p:grpSpPr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C7B0351C-7E97-B1DB-83AC-786F5296DD7F}"/>
                </a:ext>
              </a:extLst>
            </p:cNvPr>
            <p:cNvSpPr txBox="1"/>
            <p:nvPr/>
          </p:nvSpPr>
          <p:spPr>
            <a:xfrm>
              <a:off x="8921977" y="1303840"/>
              <a:ext cx="2926080" cy="44627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1097280"/>
              <a:r>
                <a:rPr lang="en-US" sz="2880" b="1" noProof="1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" panose="020F0502020204030204"/>
                </a:rPr>
                <a:t>Logging, OS Module:</a:t>
              </a:r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C46D7FD8-E65A-1984-B15C-D10772276EDF}"/>
                </a:ext>
              </a:extLst>
            </p:cNvPr>
            <p:cNvSpPr txBox="1"/>
            <p:nvPr/>
          </p:nvSpPr>
          <p:spPr>
            <a:xfrm>
              <a:off x="8921977" y="1701306"/>
              <a:ext cx="2926080" cy="76089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defTabSz="1097280">
                <a:lnSpc>
                  <a:spcPts val="1560"/>
                </a:lnSpc>
              </a:pPr>
              <a:r>
                <a:rPr lang="en-IN" sz="1440" noProof="1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" panose="020F0502020204030204"/>
                </a:rPr>
                <a:t>The Logging module helped me track the project's progress and debug issues, while the OS module managed file paths for data handling.</a:t>
              </a:r>
              <a:endParaRPr lang="en-US" sz="1440" noProof="1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endParaRPr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20EE7E50-3486-749D-1CE0-CFAD4001CB20}"/>
              </a:ext>
            </a:extLst>
          </p:cNvPr>
          <p:cNvGrpSpPr/>
          <p:nvPr/>
        </p:nvGrpSpPr>
        <p:grpSpPr>
          <a:xfrm>
            <a:off x="8004428" y="999806"/>
            <a:ext cx="3511296" cy="1390026"/>
            <a:chOff x="8921977" y="1303841"/>
            <a:chExt cx="2926080" cy="1158357"/>
          </a:xfrm>
        </p:grpSpPr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B2D014D5-2878-7DDF-8004-A3CB2F9DD64E}"/>
                </a:ext>
              </a:extLst>
            </p:cNvPr>
            <p:cNvSpPr txBox="1"/>
            <p:nvPr/>
          </p:nvSpPr>
          <p:spPr>
            <a:xfrm>
              <a:off x="8921977" y="1303841"/>
              <a:ext cx="2926080" cy="44627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1097280"/>
              <a:r>
                <a:rPr lang="en-US" sz="2880" b="1" noProof="1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" panose="020F0502020204030204"/>
                </a:rPr>
                <a:t>Matplotlib, Seaborn:</a:t>
              </a:r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BE2F3FAD-EA59-B9C8-4BB8-C99D81123DA1}"/>
                </a:ext>
              </a:extLst>
            </p:cNvPr>
            <p:cNvSpPr txBox="1"/>
            <p:nvPr/>
          </p:nvSpPr>
          <p:spPr>
            <a:xfrm>
              <a:off x="8921977" y="1701306"/>
              <a:ext cx="2926080" cy="76089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defTabSz="1097280">
                <a:lnSpc>
                  <a:spcPts val="1560"/>
                </a:lnSpc>
              </a:pPr>
              <a:r>
                <a:rPr lang="en-IN" sz="1440" noProof="1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" panose="020F0502020204030204"/>
                </a:rPr>
                <a:t>I leveraged Matplotlib and Seaborn to create insightful visualizations, helping me uncover patterns in sales data during my exploratory analysis.</a:t>
              </a:r>
              <a:endParaRPr lang="en-US" sz="1440" noProof="1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endParaRPr>
            </a:p>
          </p:txBody>
        </p:sp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BED0A288-2CC3-8751-B2A1-3708329216FC}"/>
              </a:ext>
            </a:extLst>
          </p:cNvPr>
          <p:cNvGrpSpPr/>
          <p:nvPr/>
        </p:nvGrpSpPr>
        <p:grpSpPr>
          <a:xfrm>
            <a:off x="9844658" y="2830167"/>
            <a:ext cx="3511296" cy="1390028"/>
            <a:chOff x="8921977" y="1303840"/>
            <a:chExt cx="2926080" cy="1158358"/>
          </a:xfrm>
        </p:grpSpPr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177CB470-B22A-65F0-804F-B0F4BEB5AE35}"/>
                </a:ext>
              </a:extLst>
            </p:cNvPr>
            <p:cNvSpPr txBox="1"/>
            <p:nvPr/>
          </p:nvSpPr>
          <p:spPr>
            <a:xfrm>
              <a:off x="8921977" y="1303840"/>
              <a:ext cx="2926080" cy="44627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1097280"/>
              <a:r>
                <a:rPr lang="en-US" sz="2880" b="1" noProof="1">
                  <a:solidFill>
                    <a:schemeClr val="bg1"/>
                  </a:solidFill>
                  <a:latin typeface="Calibri" panose="020F0502020204030204"/>
                </a:rPr>
                <a:t>Sklearn, Scipy:</a:t>
              </a: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0CA0B3FE-5585-F740-B134-D7155BBD4197}"/>
                </a:ext>
              </a:extLst>
            </p:cNvPr>
            <p:cNvSpPr txBox="1"/>
            <p:nvPr/>
          </p:nvSpPr>
          <p:spPr>
            <a:xfrm>
              <a:off x="8921977" y="1701306"/>
              <a:ext cx="2926080" cy="76089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defTabSz="1097280">
                <a:lnSpc>
                  <a:spcPts val="1560"/>
                </a:lnSpc>
              </a:pPr>
              <a:r>
                <a:rPr lang="en-IN" sz="1440" noProof="1">
                  <a:solidFill>
                    <a:schemeClr val="bg1"/>
                  </a:solidFill>
                  <a:latin typeface="Calibri" panose="020F0502020204030204"/>
                </a:rPr>
                <a:t>Sklearn provided tools for preprocessing and model evaluation, and Scipy offered essential statistical functions, which were vital for model development.</a:t>
              </a:r>
              <a:endParaRPr lang="en-US" sz="1440" noProof="1">
                <a:solidFill>
                  <a:schemeClr val="bg1"/>
                </a:solidFill>
                <a:latin typeface="Calibri" panose="020F0502020204030204"/>
              </a:endParaRPr>
            </a:p>
          </p:txBody>
        </p:sp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F213CDAD-AB0D-4D29-20A6-F89FA1AAC7C3}"/>
              </a:ext>
            </a:extLst>
          </p:cNvPr>
          <p:cNvGrpSpPr/>
          <p:nvPr/>
        </p:nvGrpSpPr>
        <p:grpSpPr>
          <a:xfrm>
            <a:off x="8004428" y="4718403"/>
            <a:ext cx="3511296" cy="1390028"/>
            <a:chOff x="8921977" y="1303840"/>
            <a:chExt cx="2926080" cy="1158358"/>
          </a:xfrm>
        </p:grpSpPr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6205A6B0-E0EA-896A-9A9D-7528D2A53BE2}"/>
                </a:ext>
              </a:extLst>
            </p:cNvPr>
            <p:cNvSpPr txBox="1"/>
            <p:nvPr/>
          </p:nvSpPr>
          <p:spPr>
            <a:xfrm>
              <a:off x="8921977" y="1303840"/>
              <a:ext cx="2926080" cy="44627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1097280"/>
              <a:r>
                <a:rPr lang="en-US" sz="2880" b="1" noProof="1">
                  <a:solidFill>
                    <a:srgbClr val="FFFFFF"/>
                  </a:solidFill>
                  <a:latin typeface="Calibri" panose="020F0502020204030204"/>
                </a:rPr>
                <a:t>TensorFlow, Keras:</a:t>
              </a: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C11EFE02-B4C8-0B37-23CF-06CF04C6BEDC}"/>
                </a:ext>
              </a:extLst>
            </p:cNvPr>
            <p:cNvSpPr txBox="1"/>
            <p:nvPr/>
          </p:nvSpPr>
          <p:spPr>
            <a:xfrm>
              <a:off x="8921977" y="1701306"/>
              <a:ext cx="2926080" cy="76089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defTabSz="1097280">
                <a:lnSpc>
                  <a:spcPts val="1560"/>
                </a:lnSpc>
              </a:pPr>
              <a:r>
                <a:rPr lang="en-IN" sz="1440" noProof="1">
                  <a:solidFill>
                    <a:srgbClr val="FFFFFF"/>
                  </a:solidFill>
                  <a:latin typeface="Calibri" panose="020F0502020204030204"/>
                </a:rPr>
                <a:t>TensorFlow and Keras were crucial for building and training my LSTM model, allowing me to implement complex neural network architectures.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5CEC1E1-CE86-3F4C-BF47-639B1BB685F5}"/>
              </a:ext>
            </a:extLst>
          </p:cNvPr>
          <p:cNvGrpSpPr/>
          <p:nvPr/>
        </p:nvGrpSpPr>
        <p:grpSpPr>
          <a:xfrm>
            <a:off x="1005840" y="6522873"/>
            <a:ext cx="5998464" cy="1554480"/>
            <a:chOff x="792480" y="3105150"/>
            <a:chExt cx="4998720" cy="1295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E81EAB5-B437-9E2F-6532-76C07C894A5D}"/>
                </a:ext>
              </a:extLst>
            </p:cNvPr>
            <p:cNvSpPr/>
            <p:nvPr/>
          </p:nvSpPr>
          <p:spPr>
            <a:xfrm>
              <a:off x="792480" y="3105150"/>
              <a:ext cx="3611880" cy="1295400"/>
            </a:xfrm>
            <a:prstGeom prst="roundRect">
              <a:avLst>
                <a:gd name="adj" fmla="val 7843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D8F1251-C8B0-A43A-FFEE-167DBACDEE7A}"/>
                </a:ext>
              </a:extLst>
            </p:cNvPr>
            <p:cNvSpPr/>
            <p:nvPr/>
          </p:nvSpPr>
          <p:spPr>
            <a:xfrm>
              <a:off x="4495800" y="3105150"/>
              <a:ext cx="1295400" cy="1295400"/>
            </a:xfrm>
            <a:prstGeom prst="roundRect">
              <a:avLst>
                <a:gd name="adj" fmla="val 7843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EBB6B19-B41E-7F22-44CD-18FE80C47493}"/>
                </a:ext>
              </a:extLst>
            </p:cNvPr>
            <p:cNvGrpSpPr/>
            <p:nvPr/>
          </p:nvGrpSpPr>
          <p:grpSpPr>
            <a:xfrm rot="10800000">
              <a:off x="4257675" y="3260075"/>
              <a:ext cx="384810" cy="985550"/>
              <a:chOff x="1941195" y="1691562"/>
              <a:chExt cx="384810" cy="98555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C444BFF-97FE-20B9-81FA-58F0428A8E85}"/>
                  </a:ext>
                </a:extLst>
              </p:cNvPr>
              <p:cNvGrpSpPr/>
              <p:nvPr/>
            </p:nvGrpSpPr>
            <p:grpSpPr>
              <a:xfrm>
                <a:off x="1941195" y="1691562"/>
                <a:ext cx="384810" cy="123217"/>
                <a:chOff x="5179695" y="2415462"/>
                <a:chExt cx="384810" cy="123217"/>
              </a:xfrm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B80EAE84-5803-1A0C-F2D2-575BECF448BE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96276DDD-A602-5706-FE26-9B96CA8A95EF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CAD43D8D-3298-2E63-37F3-170A093D1BB6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29" name="Rectangle: Rounded Corners 28">
                    <a:extLst>
                      <a:ext uri="{FF2B5EF4-FFF2-40B4-BE49-F238E27FC236}">
                        <a16:creationId xmlns:a16="http://schemas.microsoft.com/office/drawing/2014/main" id="{C572EED7-7191-BD9F-43BA-ABE7787986D0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0" name="Rectangle: Rounded Corners 29">
                    <a:extLst>
                      <a:ext uri="{FF2B5EF4-FFF2-40B4-BE49-F238E27FC236}">
                        <a16:creationId xmlns:a16="http://schemas.microsoft.com/office/drawing/2014/main" id="{1AF7ABAC-D963-749E-E65C-BBA29974D6D7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D2B7821-B0EC-5C6B-9BAF-7941CE156BFD}"/>
                  </a:ext>
                </a:extLst>
              </p:cNvPr>
              <p:cNvGrpSpPr/>
              <p:nvPr/>
            </p:nvGrpSpPr>
            <p:grpSpPr>
              <a:xfrm>
                <a:off x="1941195" y="1979006"/>
                <a:ext cx="384810" cy="123217"/>
                <a:chOff x="5179695" y="2415462"/>
                <a:chExt cx="384810" cy="123217"/>
              </a:xfrm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C682F01F-7822-1A34-4729-255C6C76D9F0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DD19E7E2-C912-0B87-EC97-2F239FB4CE68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EBC2D527-EE75-ADD6-9E8C-33F4D7DA2258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24" name="Rectangle: Rounded Corners 23">
                    <a:extLst>
                      <a:ext uri="{FF2B5EF4-FFF2-40B4-BE49-F238E27FC236}">
                        <a16:creationId xmlns:a16="http://schemas.microsoft.com/office/drawing/2014/main" id="{50354DE1-5958-2FAC-DC81-97859695EA4D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5" name="Rectangle: Rounded Corners 24">
                    <a:extLst>
                      <a:ext uri="{FF2B5EF4-FFF2-40B4-BE49-F238E27FC236}">
                        <a16:creationId xmlns:a16="http://schemas.microsoft.com/office/drawing/2014/main" id="{5ACBB13A-F7A6-D5E9-7B11-DF935401C0A2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ACF5768-9FA5-2EBE-BDED-4F5AA56DAF38}"/>
                  </a:ext>
                </a:extLst>
              </p:cNvPr>
              <p:cNvGrpSpPr/>
              <p:nvPr/>
            </p:nvGrpSpPr>
            <p:grpSpPr>
              <a:xfrm>
                <a:off x="1941195" y="2266450"/>
                <a:ext cx="384810" cy="123217"/>
                <a:chOff x="5179695" y="2415462"/>
                <a:chExt cx="384810" cy="123217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89B2E4DF-54B2-6B20-3995-6CCFEEA91313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AC8B66DA-006D-A58A-C19F-3991BC625349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57BD74F5-E833-8BEB-486A-2C608F02D3F1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19" name="Rectangle: Rounded Corners 18">
                    <a:extLst>
                      <a:ext uri="{FF2B5EF4-FFF2-40B4-BE49-F238E27FC236}">
                        <a16:creationId xmlns:a16="http://schemas.microsoft.com/office/drawing/2014/main" id="{E04B7E4E-696B-B8EE-76F7-4556510479CA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0" name="Rectangle: Rounded Corners 19">
                    <a:extLst>
                      <a:ext uri="{FF2B5EF4-FFF2-40B4-BE49-F238E27FC236}">
                        <a16:creationId xmlns:a16="http://schemas.microsoft.com/office/drawing/2014/main" id="{F8BC12F8-EAE6-00D5-6DA9-A41AC860CAA1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38A496C-52D9-AE07-B9E1-D8E3460F2528}"/>
                  </a:ext>
                </a:extLst>
              </p:cNvPr>
              <p:cNvGrpSpPr/>
              <p:nvPr/>
            </p:nvGrpSpPr>
            <p:grpSpPr>
              <a:xfrm>
                <a:off x="1941195" y="2553895"/>
                <a:ext cx="384810" cy="123217"/>
                <a:chOff x="5179695" y="2415462"/>
                <a:chExt cx="384810" cy="123217"/>
              </a:xfrm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E34377E1-DCA1-EF93-6E24-F9A181B596E0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F7F3EBC1-195C-08F5-3BE7-78199D080BAA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44E95180-4454-478C-25DC-ABB8B807A18A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14" name="Rectangle: Rounded Corners 13">
                    <a:extLst>
                      <a:ext uri="{FF2B5EF4-FFF2-40B4-BE49-F238E27FC236}">
                        <a16:creationId xmlns:a16="http://schemas.microsoft.com/office/drawing/2014/main" id="{7062D4D7-CCBC-8C46-DEE3-AE111337C8A3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A06A97C6-974F-6944-CA52-88AC099161A1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982E16-8B7E-F7D1-C222-C6E931E42E7D}"/>
              </a:ext>
            </a:extLst>
          </p:cNvPr>
          <p:cNvGrpSpPr/>
          <p:nvPr/>
        </p:nvGrpSpPr>
        <p:grpSpPr>
          <a:xfrm>
            <a:off x="7735824" y="6522873"/>
            <a:ext cx="5998464" cy="1554480"/>
            <a:chOff x="792480" y="1531620"/>
            <a:chExt cx="4998720" cy="1295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3EBD65C-C044-2821-A91F-8DBDB078C0F6}"/>
                </a:ext>
              </a:extLst>
            </p:cNvPr>
            <p:cNvSpPr/>
            <p:nvPr/>
          </p:nvSpPr>
          <p:spPr>
            <a:xfrm>
              <a:off x="2179320" y="1531620"/>
              <a:ext cx="3611880" cy="1295400"/>
            </a:xfrm>
            <a:prstGeom prst="roundRect">
              <a:avLst>
                <a:gd name="adj" fmla="val 7843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3986AA43-041D-0F5D-0F0C-2962C940735C}"/>
                </a:ext>
              </a:extLst>
            </p:cNvPr>
            <p:cNvSpPr/>
            <p:nvPr/>
          </p:nvSpPr>
          <p:spPr>
            <a:xfrm>
              <a:off x="792480" y="1531620"/>
              <a:ext cx="1295400" cy="1295400"/>
            </a:xfrm>
            <a:prstGeom prst="roundRect">
              <a:avLst>
                <a:gd name="adj" fmla="val 7843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F77A8AB-6C3B-CB82-6E8B-971ECD8ABBC5}"/>
                </a:ext>
              </a:extLst>
            </p:cNvPr>
            <p:cNvGrpSpPr/>
            <p:nvPr/>
          </p:nvGrpSpPr>
          <p:grpSpPr>
            <a:xfrm>
              <a:off x="1941195" y="1686545"/>
              <a:ext cx="384810" cy="985550"/>
              <a:chOff x="1941195" y="1691562"/>
              <a:chExt cx="384810" cy="98555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902B039F-9CC2-8695-15E3-A16AA66BCCD2}"/>
                  </a:ext>
                </a:extLst>
              </p:cNvPr>
              <p:cNvGrpSpPr/>
              <p:nvPr/>
            </p:nvGrpSpPr>
            <p:grpSpPr>
              <a:xfrm>
                <a:off x="1941195" y="1691562"/>
                <a:ext cx="384810" cy="123217"/>
                <a:chOff x="5179695" y="2415462"/>
                <a:chExt cx="384810" cy="123217"/>
              </a:xfrm>
            </p:grpSpPr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BF868FFC-8DBF-F3EB-CAB1-CB74CF743C30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62988CC1-DA0C-C095-1F91-1578C08977C1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CBB711F6-AF3F-73F5-55C9-7C928AC1F7CB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69CA380E-B3CB-B180-7D67-095901E1D694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58" name="Rectangle: Rounded Corners 57">
                    <a:extLst>
                      <a:ext uri="{FF2B5EF4-FFF2-40B4-BE49-F238E27FC236}">
                        <a16:creationId xmlns:a16="http://schemas.microsoft.com/office/drawing/2014/main" id="{D8CD2FFC-EF29-DCA9-4175-20C335826506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3FBF5E4-4446-23C1-272B-7335EA193EF9}"/>
                  </a:ext>
                </a:extLst>
              </p:cNvPr>
              <p:cNvGrpSpPr/>
              <p:nvPr/>
            </p:nvGrpSpPr>
            <p:grpSpPr>
              <a:xfrm>
                <a:off x="1941195" y="1979006"/>
                <a:ext cx="384810" cy="123217"/>
                <a:chOff x="5179695" y="2415462"/>
                <a:chExt cx="384810" cy="123217"/>
              </a:xfrm>
            </p:grpSpPr>
            <p:sp>
              <p:nvSpPr>
                <p:cNvPr id="49" name="Rectangle: Rounded Corners 48">
                  <a:extLst>
                    <a:ext uri="{FF2B5EF4-FFF2-40B4-BE49-F238E27FC236}">
                      <a16:creationId xmlns:a16="http://schemas.microsoft.com/office/drawing/2014/main" id="{D0601A27-7B53-C87F-1F0D-1EA1651FCA44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2BD08E3B-3296-163A-AC8D-AE8C5B261683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6F1800BF-1A22-2A85-D641-207A11836395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52" name="Rectangle: Rounded Corners 51">
                    <a:extLst>
                      <a:ext uri="{FF2B5EF4-FFF2-40B4-BE49-F238E27FC236}">
                        <a16:creationId xmlns:a16="http://schemas.microsoft.com/office/drawing/2014/main" id="{D247A671-19A4-4538-310D-34EDA760526E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53" name="Rectangle: Rounded Corners 52">
                    <a:extLst>
                      <a:ext uri="{FF2B5EF4-FFF2-40B4-BE49-F238E27FC236}">
                        <a16:creationId xmlns:a16="http://schemas.microsoft.com/office/drawing/2014/main" id="{174D33D5-5D95-C027-AB9F-2409C1EC8DA7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8BA981DC-6F9D-94B0-77B5-49DB7A476B26}"/>
                  </a:ext>
                </a:extLst>
              </p:cNvPr>
              <p:cNvGrpSpPr/>
              <p:nvPr/>
            </p:nvGrpSpPr>
            <p:grpSpPr>
              <a:xfrm>
                <a:off x="1941195" y="2266450"/>
                <a:ext cx="384810" cy="123217"/>
                <a:chOff x="5179695" y="2415462"/>
                <a:chExt cx="384810" cy="123217"/>
              </a:xfrm>
            </p:grpSpPr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27F1D105-B205-5CF5-3723-4D8C86B9962F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A9C3490D-D2F3-DB0B-7AF0-03FEC34BEC67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BC037D5B-F58B-3045-D7B7-F14F94AFC87C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3D05CD00-D9C6-56FF-6E4C-5B91B9927721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48" name="Rectangle: Rounded Corners 47">
                    <a:extLst>
                      <a:ext uri="{FF2B5EF4-FFF2-40B4-BE49-F238E27FC236}">
                        <a16:creationId xmlns:a16="http://schemas.microsoft.com/office/drawing/2014/main" id="{56859A15-024B-E6BD-8F3E-74C0CD0C63A6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B72876CA-9D08-6730-86C2-F454B62DAC6C}"/>
                  </a:ext>
                </a:extLst>
              </p:cNvPr>
              <p:cNvGrpSpPr/>
              <p:nvPr/>
            </p:nvGrpSpPr>
            <p:grpSpPr>
              <a:xfrm>
                <a:off x="1941195" y="2553895"/>
                <a:ext cx="384810" cy="123217"/>
                <a:chOff x="5179695" y="2415462"/>
                <a:chExt cx="384810" cy="123217"/>
              </a:xfrm>
            </p:grpSpPr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A368177A-C166-FEAB-53BF-5DDFDED255CA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2FD2BFE3-544B-8AE3-1519-ED5C260E085D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7280"/>
                  <a:endParaRPr lang="en-US" sz="216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4134314-1E77-3DF9-A1E2-3CA554A60216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42" name="Rectangle: Rounded Corners 41">
                    <a:extLst>
                      <a:ext uri="{FF2B5EF4-FFF2-40B4-BE49-F238E27FC236}">
                        <a16:creationId xmlns:a16="http://schemas.microsoft.com/office/drawing/2014/main" id="{D0E00B5C-2A53-5F27-C03F-D300E905F3CC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43" name="Rectangle: Rounded Corners 42">
                    <a:extLst>
                      <a:ext uri="{FF2B5EF4-FFF2-40B4-BE49-F238E27FC236}">
                        <a16:creationId xmlns:a16="http://schemas.microsoft.com/office/drawing/2014/main" id="{12978FA0-C9A6-BF1A-93B0-0ACAEDFFF272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26000">
                        <a:schemeClr val="bg1">
                          <a:lumMod val="85000"/>
                        </a:schemeClr>
                      </a:gs>
                      <a:gs pos="70624">
                        <a:schemeClr val="tx1">
                          <a:lumMod val="50000"/>
                          <a:lumOff val="50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28220B1-9F2C-E88A-B446-7A785755E812}"/>
              </a:ext>
            </a:extLst>
          </p:cNvPr>
          <p:cNvGrpSpPr/>
          <p:nvPr/>
        </p:nvGrpSpPr>
        <p:grpSpPr>
          <a:xfrm>
            <a:off x="1329307" y="6559797"/>
            <a:ext cx="3511296" cy="1390028"/>
            <a:chOff x="8921977" y="1303840"/>
            <a:chExt cx="2926080" cy="115835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9175D62-5B23-7AB5-EF68-549A0CBF2459}"/>
                </a:ext>
              </a:extLst>
            </p:cNvPr>
            <p:cNvSpPr txBox="1"/>
            <p:nvPr/>
          </p:nvSpPr>
          <p:spPr>
            <a:xfrm>
              <a:off x="8921977" y="1303840"/>
              <a:ext cx="2926080" cy="44627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1097280"/>
              <a:r>
                <a:rPr lang="en-US" sz="2880" b="1" noProof="1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" panose="020F0502020204030204"/>
                </a:rPr>
                <a:t>MLflow: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4279D76-CAC1-F5DE-7BE3-B55B4F23E133}"/>
                </a:ext>
              </a:extLst>
            </p:cNvPr>
            <p:cNvSpPr txBox="1"/>
            <p:nvPr/>
          </p:nvSpPr>
          <p:spPr>
            <a:xfrm>
              <a:off x="8921977" y="1701306"/>
              <a:ext cx="2926080" cy="76089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defTabSz="1097280">
                <a:lnSpc>
                  <a:spcPts val="1560"/>
                </a:lnSpc>
              </a:pPr>
              <a:r>
                <a:rPr lang="en-IN" sz="1440" noProof="1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" panose="020F0502020204030204"/>
                </a:rPr>
                <a:t>MLflow helped me track experiments and manage the machine learning lifecycle, ensuring reproducibility in my model evaluations.</a:t>
              </a:r>
              <a:endParaRPr lang="en-US" sz="1440" noProof="1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6D3AE63F-4AF8-C57C-AAB2-200A027A1D8C}"/>
              </a:ext>
            </a:extLst>
          </p:cNvPr>
          <p:cNvGrpSpPr/>
          <p:nvPr/>
        </p:nvGrpSpPr>
        <p:grpSpPr>
          <a:xfrm>
            <a:off x="9899522" y="6559797"/>
            <a:ext cx="3511296" cy="1184845"/>
            <a:chOff x="8921977" y="1303840"/>
            <a:chExt cx="2926080" cy="987372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41F1D118-8AED-750A-0B0B-D886EA85C6A0}"/>
                </a:ext>
              </a:extLst>
            </p:cNvPr>
            <p:cNvSpPr txBox="1"/>
            <p:nvPr/>
          </p:nvSpPr>
          <p:spPr>
            <a:xfrm>
              <a:off x="8921977" y="1303840"/>
              <a:ext cx="2926080" cy="44627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1097280"/>
              <a:r>
                <a:rPr lang="en-US" sz="2880" b="1" noProof="1">
                  <a:solidFill>
                    <a:schemeClr val="bg1"/>
                  </a:solidFill>
                  <a:latin typeface="Calibri" panose="020F0502020204030204"/>
                </a:rPr>
                <a:t>Streamlit: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B09B434A-EDBF-A998-ED52-42D2029839D8}"/>
                </a:ext>
              </a:extLst>
            </p:cNvPr>
            <p:cNvSpPr txBox="1"/>
            <p:nvPr/>
          </p:nvSpPr>
          <p:spPr>
            <a:xfrm>
              <a:off x="8921977" y="1701306"/>
              <a:ext cx="2926080" cy="58990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 defTabSz="1097280">
                <a:lnSpc>
                  <a:spcPts val="1560"/>
                </a:lnSpc>
              </a:pPr>
              <a:r>
                <a:rPr lang="en-IN" sz="1440" noProof="1">
                  <a:solidFill>
                    <a:schemeClr val="bg1"/>
                  </a:solidFill>
                  <a:latin typeface="Calibri" panose="020F0502020204030204"/>
                </a:rPr>
                <a:t>I used Streamlit to create an interactive web app for visualizing predictions, making it easy for stakeholders to explore the results.</a:t>
              </a:r>
              <a:endParaRPr lang="en-US" sz="1440" noProof="1">
                <a:solidFill>
                  <a:schemeClr val="bg1"/>
                </a:solidFill>
                <a:latin typeface="Calibri" panose="020F0502020204030204"/>
              </a:endParaRPr>
            </a:p>
          </p:txBody>
        </p: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CF701E0C-ED41-3DBA-F3A6-5B9A15490D11}"/>
              </a:ext>
            </a:extLst>
          </p:cNvPr>
          <p:cNvSpPr txBox="1"/>
          <p:nvPr/>
        </p:nvSpPr>
        <p:spPr>
          <a:xfrm>
            <a:off x="152400" y="11386"/>
            <a:ext cx="14630400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097280"/>
            <a:r>
              <a:rPr lang="en-IN" sz="3840" b="1" dirty="0">
                <a:solidFill>
                  <a:srgbClr val="002060"/>
                </a:solidFill>
                <a:latin typeface="Russo One" panose="02000503050000020004" pitchFamily="2" charset="0"/>
                <a:cs typeface="Segoe UI" panose="020B0502040204020203" pitchFamily="34" charset="0"/>
              </a:rPr>
              <a:t>Contributions of Key Libraries &amp; Modules to the Project</a:t>
            </a:r>
            <a:endParaRPr lang="en-US" sz="3840" b="1" dirty="0">
              <a:solidFill>
                <a:srgbClr val="002060"/>
              </a:solidFill>
              <a:latin typeface="Russo One" panose="02000503050000020004" pitchFamily="2" charset="0"/>
              <a:cs typeface="Segoe UI" panose="020B0502040204020203" pitchFamily="34" charset="0"/>
            </a:endParaRPr>
          </a:p>
        </p:txBody>
      </p:sp>
      <p:pic>
        <p:nvPicPr>
          <p:cNvPr id="198" name="Picture 6" descr="Numpy png images | PNGWing">
            <a:extLst>
              <a:ext uri="{FF2B5EF4-FFF2-40B4-BE49-F238E27FC236}">
                <a16:creationId xmlns:a16="http://schemas.microsoft.com/office/drawing/2014/main" id="{487C639D-5CB8-DE7F-E95F-A7A3DA440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06" y="1013703"/>
            <a:ext cx="675459" cy="74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198" descr="pandas - NumFOCUS">
            <a:extLst>
              <a:ext uri="{FF2B5EF4-FFF2-40B4-BE49-F238E27FC236}">
                <a16:creationId xmlns:a16="http://schemas.microsoft.com/office/drawing/2014/main" id="{28A4139F-6477-A663-AF24-B3F1B8521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0" t="14293" r="27094" b="40581"/>
          <a:stretch/>
        </p:blipFill>
        <p:spPr bwMode="auto">
          <a:xfrm>
            <a:off x="1332318" y="1543775"/>
            <a:ext cx="1150601" cy="952786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2" descr="Exploring the Power of Matplotlib: An Indispensable Tool for Data Science  and Visualization">
            <a:extLst>
              <a:ext uri="{FF2B5EF4-FFF2-40B4-BE49-F238E27FC236}">
                <a16:creationId xmlns:a16="http://schemas.microsoft.com/office/drawing/2014/main" id="{07A4BD4D-DE5A-2FCD-FE50-90022F176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4" t="4343" r="29126" b="26583"/>
          <a:stretch/>
        </p:blipFill>
        <p:spPr bwMode="auto">
          <a:xfrm>
            <a:off x="12821875" y="949124"/>
            <a:ext cx="857557" cy="79396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C6363B9F-A071-8472-B5A1-CFEF3E0950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7" t="4595" r="7050" b="24815"/>
          <a:stretch/>
        </p:blipFill>
        <p:spPr>
          <a:xfrm>
            <a:off x="12316134" y="1729187"/>
            <a:ext cx="764701" cy="734143"/>
          </a:xfrm>
          <a:prstGeom prst="flowChartConnector">
            <a:avLst/>
          </a:prstGeom>
        </p:spPr>
      </p:pic>
      <p:pic>
        <p:nvPicPr>
          <p:cNvPr id="202" name="Picture 12" descr="Logo scikit-learn Python GitHub, machine learning, text, orange png | PNGEgg">
            <a:extLst>
              <a:ext uri="{FF2B5EF4-FFF2-40B4-BE49-F238E27FC236}">
                <a16:creationId xmlns:a16="http://schemas.microsoft.com/office/drawing/2014/main" id="{9BAD612B-A260-FE2A-1D82-AB6341EB4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998" y="2937026"/>
            <a:ext cx="906822" cy="56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Logging — A Comprehensive Guide | by Tony | Medium">
            <a:extLst>
              <a:ext uri="{FF2B5EF4-FFF2-40B4-BE49-F238E27FC236}">
                <a16:creationId xmlns:a16="http://schemas.microsoft.com/office/drawing/2014/main" id="{62420AD6-6F12-F34E-7B1A-9493FE66E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" t="19275" r="10203" b="10730"/>
          <a:stretch/>
        </p:blipFill>
        <p:spPr bwMode="auto">
          <a:xfrm>
            <a:off x="5605573" y="2868325"/>
            <a:ext cx="1309211" cy="64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thon OS Module">
            <a:extLst>
              <a:ext uri="{FF2B5EF4-FFF2-40B4-BE49-F238E27FC236}">
                <a16:creationId xmlns:a16="http://schemas.microsoft.com/office/drawing/2014/main" id="{1DD94D4D-74C4-D3DF-847D-9B9AC43F1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577" y="3542830"/>
            <a:ext cx="1376552" cy="7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20 IMPORTANT PYTHON LIBRARIES / PACKAGES FOR DATA SCIENCE (2023) : | by  Vinod Kumar G R | Medium">
            <a:extLst>
              <a:ext uri="{FF2B5EF4-FFF2-40B4-BE49-F238E27FC236}">
                <a16:creationId xmlns:a16="http://schemas.microsoft.com/office/drawing/2014/main" id="{AB53998E-396E-E597-E55B-B541863FD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685" y="3684171"/>
            <a:ext cx="1299946" cy="50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" name="Picture 4" descr="Pickle Python Object Using the pickle Module">
            <a:extLst>
              <a:ext uri="{FF2B5EF4-FFF2-40B4-BE49-F238E27FC236}">
                <a16:creationId xmlns:a16="http://schemas.microsoft.com/office/drawing/2014/main" id="{65A7C3AB-F8A6-71C8-CC7F-417405F36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6" t="13070" r="19208"/>
          <a:stretch/>
        </p:blipFill>
        <p:spPr bwMode="auto">
          <a:xfrm>
            <a:off x="1251223" y="5547470"/>
            <a:ext cx="849506" cy="63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" name="Picture 8" descr="Streamlit Part 1: Write and Text Elements - DEV Community">
            <a:extLst>
              <a:ext uri="{FF2B5EF4-FFF2-40B4-BE49-F238E27FC236}">
                <a16:creationId xmlns:a16="http://schemas.microsoft.com/office/drawing/2014/main" id="{C5C1DC84-30FA-282C-917D-0818809A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025" y="6841333"/>
            <a:ext cx="772737" cy="77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DF62BB91-56EE-1791-B1A4-D52D963EB6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8623" y="4763441"/>
            <a:ext cx="894705" cy="647804"/>
          </a:xfrm>
          <a:prstGeom prst="rect">
            <a:avLst/>
          </a:prstGeom>
        </p:spPr>
      </p:pic>
      <p:pic>
        <p:nvPicPr>
          <p:cNvPr id="1042" name="Picture 18" descr="TensorFlow - Wikipedia">
            <a:extLst>
              <a:ext uri="{FF2B5EF4-FFF2-40B4-BE49-F238E27FC236}">
                <a16:creationId xmlns:a16="http://schemas.microsoft.com/office/drawing/2014/main" id="{4D19FC31-89D0-D3FD-2832-F5E9DED4D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0696" y="4741164"/>
            <a:ext cx="1098495" cy="70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ras: Deep Learning for humans">
            <a:extLst>
              <a:ext uri="{FF2B5EF4-FFF2-40B4-BE49-F238E27FC236}">
                <a16:creationId xmlns:a16="http://schemas.microsoft.com/office/drawing/2014/main" id="{55A31D64-5261-FD4C-F7D5-65CA2118A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0311" y="5700604"/>
            <a:ext cx="1171935" cy="33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MLflow Documentation">
            <a:extLst>
              <a:ext uri="{FF2B5EF4-FFF2-40B4-BE49-F238E27FC236}">
                <a16:creationId xmlns:a16="http://schemas.microsoft.com/office/drawing/2014/main" id="{B6C92CD9-AA48-DF1D-8170-00EFB8750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698" y="7040779"/>
            <a:ext cx="1168086" cy="42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489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63047" y="106606"/>
            <a:ext cx="8505307" cy="904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IN" sz="3200" b="1" i="0" dirty="0">
                <a:solidFill>
                  <a:srgbClr val="262626"/>
                </a:solidFill>
                <a:effectLst/>
                <a:latin typeface="Russo One" panose="02000503050000020004" pitchFamily="2" charset="0"/>
              </a:rPr>
              <a:t>Data Exploration, Cleaning, </a:t>
            </a:r>
          </a:p>
          <a:p>
            <a:pPr algn="ctr"/>
            <a:r>
              <a:rPr lang="en-IN" sz="3200" b="1" i="0" dirty="0">
                <a:solidFill>
                  <a:srgbClr val="262626"/>
                </a:solidFill>
                <a:effectLst/>
                <a:latin typeface="Russo One" panose="02000503050000020004" pitchFamily="2" charset="0"/>
              </a:rPr>
              <a:t>Processing Steps</a:t>
            </a:r>
          </a:p>
        </p:txBody>
      </p:sp>
      <p:sp>
        <p:nvSpPr>
          <p:cNvPr id="4" name="Shape 1"/>
          <p:cNvSpPr/>
          <p:nvPr/>
        </p:nvSpPr>
        <p:spPr>
          <a:xfrm>
            <a:off x="6321862" y="1586270"/>
            <a:ext cx="375880" cy="375880"/>
          </a:xfrm>
          <a:prstGeom prst="roundRect">
            <a:avLst>
              <a:gd name="adj" fmla="val 66684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dir="5400000" sx="97000" sy="97000" algn="ctr" rotWithShape="0">
              <a:srgbClr val="000000">
                <a:alpha val="43137"/>
              </a:srgbClr>
            </a:outerShdw>
            <a:reflection stA="45000" endPos="40000" dist="50800" dir="5400000" sy="-100000" algn="bl" rotWithShape="0"/>
          </a:effectLst>
        </p:spPr>
      </p:sp>
      <p:sp>
        <p:nvSpPr>
          <p:cNvPr id="5" name="Text 2"/>
          <p:cNvSpPr/>
          <p:nvPr/>
        </p:nvSpPr>
        <p:spPr>
          <a:xfrm>
            <a:off x="6402569" y="1680541"/>
            <a:ext cx="23586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Aptos" panose="020B0004020202020204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864787" y="1586270"/>
            <a:ext cx="2348661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IN" sz="1600" b="1" i="0" dirty="0">
                <a:solidFill>
                  <a:srgbClr val="262626"/>
                </a:solidFill>
                <a:effectLst/>
                <a:latin typeface="Aptos" panose="020B0004020202020204" pitchFamily="34" charset="0"/>
              </a:rPr>
              <a:t>Logging Configuration</a:t>
            </a:r>
          </a:p>
        </p:txBody>
      </p:sp>
      <p:sp>
        <p:nvSpPr>
          <p:cNvPr id="7" name="Text 4"/>
          <p:cNvSpPr/>
          <p:nvPr/>
        </p:nvSpPr>
        <p:spPr>
          <a:xfrm>
            <a:off x="6864787" y="1932146"/>
            <a:ext cx="6930152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IN" sz="1300" dirty="0">
                <a:solidFill>
                  <a:srgbClr val="00002E"/>
                </a:solidFill>
                <a:latin typeface="Aptos" panose="020B0004020202020204" pitchFamily="34" charset="0"/>
                <a:ea typeface="PT Sans" pitchFamily="34" charset="-122"/>
                <a:cs typeface="PT Sans" pitchFamily="34" charset="-120"/>
              </a:rPr>
              <a:t>I configured logging using Python's logging module to track the project's progress and errors, ensuring all important events were logged to a file for easy debugging.</a:t>
            </a:r>
            <a:endParaRPr lang="en-US" sz="1300" dirty="0">
              <a:latin typeface="Aptos" panose="020B00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321862" y="2821424"/>
            <a:ext cx="375880" cy="375880"/>
          </a:xfrm>
          <a:prstGeom prst="roundRect">
            <a:avLst>
              <a:gd name="adj" fmla="val 66684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dir="5400000" sx="97000" sy="97000" algn="ctr" rotWithShape="0">
              <a:srgbClr val="000000">
                <a:alpha val="43137"/>
              </a:srgbClr>
            </a:outerShdw>
            <a:reflection stA="45000" endPos="40000" dist="50800" dir="5400000" sy="-100000" algn="bl" rotWithShape="0"/>
          </a:effectLst>
        </p:spPr>
      </p:sp>
      <p:sp>
        <p:nvSpPr>
          <p:cNvPr id="9" name="Text 6"/>
          <p:cNvSpPr/>
          <p:nvPr/>
        </p:nvSpPr>
        <p:spPr>
          <a:xfrm>
            <a:off x="6402569" y="2915695"/>
            <a:ext cx="23586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Aptos" panose="020B0004020202020204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864787" y="2821424"/>
            <a:ext cx="1965841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2E"/>
                </a:solidFill>
                <a:latin typeface="Aptos" panose="020B0004020202020204" pitchFamily="34" charset="0"/>
                <a:ea typeface="Nunito Semi Bold" pitchFamily="34" charset="-122"/>
                <a:cs typeface="Nunito Semi Bold" pitchFamily="34" charset="-120"/>
              </a:rPr>
              <a:t>Merging Train &amp; Store Data</a:t>
            </a:r>
            <a:endParaRPr lang="en-US" sz="1500" b="1" dirty="0">
              <a:latin typeface="Aptos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864787" y="3167301"/>
            <a:ext cx="6930152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IN" sz="1400" b="0" i="0" dirty="0">
                <a:solidFill>
                  <a:srgbClr val="262626"/>
                </a:solidFill>
                <a:effectLst/>
                <a:latin typeface="Aptos" panose="020B0004020202020204" pitchFamily="34" charset="0"/>
              </a:rPr>
              <a:t>I merged the training dataset with store data during my exploratory data analysis (EDA) to better understand the relationships and patterns in the data.</a:t>
            </a:r>
            <a:endParaRPr lang="en-IN" sz="1300" dirty="0">
              <a:solidFill>
                <a:srgbClr val="00002E"/>
              </a:solidFill>
              <a:latin typeface="Aptos" panose="020B0004020202020204" pitchFamily="34" charset="0"/>
              <a:ea typeface="PT Sans" pitchFamily="34" charset="-122"/>
              <a:cs typeface="PT Sans" pitchFamily="34" charset="-12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321862" y="4056578"/>
            <a:ext cx="375880" cy="375880"/>
          </a:xfrm>
          <a:prstGeom prst="roundRect">
            <a:avLst>
              <a:gd name="adj" fmla="val 66684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dir="5400000" sx="97000" sy="97000" algn="ctr" rotWithShape="0">
              <a:srgbClr val="000000">
                <a:alpha val="43137"/>
              </a:srgbClr>
            </a:outerShdw>
            <a:reflection stA="45000" endPos="40000" dist="50800" dir="5400000" sy="-100000" algn="bl" rotWithShape="0"/>
          </a:effectLst>
        </p:spPr>
      </p:sp>
      <p:sp>
        <p:nvSpPr>
          <p:cNvPr id="13" name="Text 10"/>
          <p:cNvSpPr/>
          <p:nvPr/>
        </p:nvSpPr>
        <p:spPr>
          <a:xfrm>
            <a:off x="6402569" y="4150850"/>
            <a:ext cx="23586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Aptos" panose="020B0004020202020204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864787" y="4056578"/>
            <a:ext cx="1965841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2E"/>
                </a:solidFill>
                <a:latin typeface="Aptos" panose="020B0004020202020204" pitchFamily="34" charset="0"/>
                <a:ea typeface="Nunito Semi Bold" pitchFamily="34" charset="-122"/>
                <a:cs typeface="Nunito Semi Bold" pitchFamily="34" charset="-120"/>
              </a:rPr>
              <a:t>Data Cleaning and Preprocessing</a:t>
            </a:r>
            <a:endParaRPr lang="en-US" sz="1500" b="1" dirty="0">
              <a:latin typeface="Aptos" panose="020B00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321862" y="5024557"/>
            <a:ext cx="375880" cy="375880"/>
          </a:xfrm>
          <a:prstGeom prst="roundRect">
            <a:avLst>
              <a:gd name="adj" fmla="val 66684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dir="5400000" sx="97000" sy="97000" algn="ctr" rotWithShape="0">
              <a:srgbClr val="000000">
                <a:alpha val="43137"/>
              </a:srgbClr>
            </a:outerShdw>
            <a:reflection stA="45000" endPos="40000" dist="50800" dir="5400000" sy="-100000" algn="bl" rotWithShape="0"/>
          </a:effectLst>
        </p:spPr>
      </p:sp>
      <p:sp>
        <p:nvSpPr>
          <p:cNvPr id="17" name="Text 14"/>
          <p:cNvSpPr/>
          <p:nvPr/>
        </p:nvSpPr>
        <p:spPr>
          <a:xfrm>
            <a:off x="6402569" y="5118828"/>
            <a:ext cx="23586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Aptos" panose="020B0004020202020204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864787" y="5024557"/>
            <a:ext cx="1965841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2E"/>
                </a:solidFill>
                <a:latin typeface="Aptos" panose="020B0004020202020204" pitchFamily="34" charset="0"/>
                <a:ea typeface="Nunito Semi Bold" pitchFamily="34" charset="-122"/>
                <a:cs typeface="Nunito Semi Bold" pitchFamily="34" charset="-120"/>
              </a:rPr>
              <a:t>Feature Engineering</a:t>
            </a:r>
            <a:endParaRPr lang="en-US" sz="1500" b="1" dirty="0">
              <a:latin typeface="Aptos" panose="020B00040202020202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321862" y="5992535"/>
            <a:ext cx="375880" cy="375880"/>
          </a:xfrm>
          <a:prstGeom prst="roundRect">
            <a:avLst>
              <a:gd name="adj" fmla="val 66684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dir="5400000" sx="97000" sy="97000" algn="ctr" rotWithShape="0">
              <a:srgbClr val="000000">
                <a:alpha val="43137"/>
              </a:srgbClr>
            </a:outerShdw>
            <a:reflection stA="45000" endPos="40000" dist="50800" dir="5400000" sy="-100000" algn="bl" rotWithShape="0"/>
          </a:effectLst>
        </p:spPr>
      </p:sp>
      <p:sp>
        <p:nvSpPr>
          <p:cNvPr id="21" name="Text 18"/>
          <p:cNvSpPr/>
          <p:nvPr/>
        </p:nvSpPr>
        <p:spPr>
          <a:xfrm>
            <a:off x="6402569" y="6086806"/>
            <a:ext cx="23586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Aptos" panose="020B0004020202020204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6864787" y="5992535"/>
            <a:ext cx="1965841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2E"/>
                </a:solidFill>
                <a:latin typeface="Aptos" panose="020B0004020202020204" pitchFamily="34" charset="0"/>
                <a:ea typeface="Nunito Semi Bold" pitchFamily="34" charset="-122"/>
                <a:cs typeface="Nunito Semi Bold" pitchFamily="34" charset="-120"/>
              </a:rPr>
              <a:t>Exploratory Data Analysis Visualizations</a:t>
            </a:r>
            <a:endParaRPr lang="en-US" sz="1500" b="1" dirty="0">
              <a:latin typeface="Aptos" panose="020B0004020202020204" pitchFamily="34" charset="0"/>
            </a:endParaRPr>
          </a:p>
        </p:txBody>
      </p:sp>
      <p:sp>
        <p:nvSpPr>
          <p:cNvPr id="24" name="Shape 21"/>
          <p:cNvSpPr/>
          <p:nvPr/>
        </p:nvSpPr>
        <p:spPr>
          <a:xfrm>
            <a:off x="6321862" y="6960513"/>
            <a:ext cx="375880" cy="375880"/>
          </a:xfrm>
          <a:prstGeom prst="roundRect">
            <a:avLst>
              <a:gd name="adj" fmla="val 66684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dir="5400000" sx="97000" sy="97000" algn="ctr" rotWithShape="0">
              <a:srgbClr val="000000">
                <a:alpha val="43137"/>
              </a:srgbClr>
            </a:outerShdw>
            <a:reflection stA="45000" endPos="40000" dist="50800" dir="5400000" sy="-100000" algn="bl" rotWithShape="0"/>
          </a:effectLst>
        </p:spPr>
      </p:sp>
      <p:sp>
        <p:nvSpPr>
          <p:cNvPr id="25" name="Text 22"/>
          <p:cNvSpPr/>
          <p:nvPr/>
        </p:nvSpPr>
        <p:spPr>
          <a:xfrm>
            <a:off x="6402569" y="7054784"/>
            <a:ext cx="23586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Aptos" panose="020B0004020202020204" pitchFamily="34" charset="0"/>
                <a:ea typeface="Nunito Semi Bold" pitchFamily="34" charset="-122"/>
                <a:cs typeface="Nunito Semi Bold" pitchFamily="34" charset="-120"/>
              </a:rPr>
              <a:t>6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6864787" y="6960513"/>
            <a:ext cx="1965841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2E"/>
                </a:solidFill>
                <a:latin typeface="Aptos" panose="020B0004020202020204" pitchFamily="34" charset="0"/>
                <a:ea typeface="Nunito Semi Bold" pitchFamily="34" charset="-122"/>
                <a:cs typeface="Nunito Semi Bold" pitchFamily="34" charset="-120"/>
              </a:rPr>
              <a:t>Dropping Feature Engineering Columns</a:t>
            </a:r>
            <a:endParaRPr lang="en-US" sz="1500" b="1" dirty="0">
              <a:latin typeface="Aptos" panose="020B0004020202020204" pitchFamily="34" charset="0"/>
            </a:endParaRPr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5FCDCAB7-701D-E325-70D7-9C29B48F5D3F}"/>
              </a:ext>
            </a:extLst>
          </p:cNvPr>
          <p:cNvSpPr/>
          <p:nvPr/>
        </p:nvSpPr>
        <p:spPr>
          <a:xfrm>
            <a:off x="6864786" y="4329568"/>
            <a:ext cx="7304229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IN" sz="1400" b="0" i="0" dirty="0">
                <a:solidFill>
                  <a:srgbClr val="262626"/>
                </a:solidFill>
                <a:effectLst/>
                <a:latin typeface="Aptos" panose="020B0004020202020204" pitchFamily="34" charset="0"/>
              </a:rPr>
              <a:t>I focused on data cleaning and preprocessing to handle missing values, remove duplicates &amp; standardize formats, ensuring the dataset was ready for analysis &amp; modeling.</a:t>
            </a:r>
            <a:endParaRPr lang="en-IN" sz="1300" dirty="0">
              <a:solidFill>
                <a:srgbClr val="00002E"/>
              </a:solidFill>
              <a:latin typeface="Aptos" panose="020B0004020202020204" pitchFamily="34" charset="0"/>
              <a:ea typeface="PT Sans" pitchFamily="34" charset="-122"/>
              <a:cs typeface="PT Sans" pitchFamily="34" charset="-120"/>
            </a:endParaRPr>
          </a:p>
        </p:txBody>
      </p:sp>
      <p:sp>
        <p:nvSpPr>
          <p:cNvPr id="33" name="Text 8">
            <a:extLst>
              <a:ext uri="{FF2B5EF4-FFF2-40B4-BE49-F238E27FC236}">
                <a16:creationId xmlns:a16="http://schemas.microsoft.com/office/drawing/2014/main" id="{F0F12325-ED8C-90E3-A395-FC6516FEB415}"/>
              </a:ext>
            </a:extLst>
          </p:cNvPr>
          <p:cNvSpPr/>
          <p:nvPr/>
        </p:nvSpPr>
        <p:spPr>
          <a:xfrm>
            <a:off x="6864787" y="5319096"/>
            <a:ext cx="6930152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IN" sz="1400" b="0" i="0" dirty="0">
                <a:solidFill>
                  <a:srgbClr val="262626"/>
                </a:solidFill>
                <a:effectLst/>
                <a:latin typeface="Aptos" panose="020B0004020202020204" pitchFamily="34" charset="0"/>
              </a:rPr>
              <a:t>I performed feature engineering to create new variables from the existing data, which helped enhance the analysis during my exploratory data analysis (EDA).</a:t>
            </a:r>
            <a:endParaRPr lang="en-IN" sz="1300" dirty="0">
              <a:solidFill>
                <a:srgbClr val="00002E"/>
              </a:solidFill>
              <a:latin typeface="Aptos" panose="020B0004020202020204" pitchFamily="34" charset="0"/>
              <a:ea typeface="PT Sans" pitchFamily="34" charset="-122"/>
              <a:cs typeface="PT Sans" pitchFamily="34" charset="-120"/>
            </a:endParaRPr>
          </a:p>
        </p:txBody>
      </p:sp>
      <p:sp>
        <p:nvSpPr>
          <p:cNvPr id="34" name="Text 8">
            <a:extLst>
              <a:ext uri="{FF2B5EF4-FFF2-40B4-BE49-F238E27FC236}">
                <a16:creationId xmlns:a16="http://schemas.microsoft.com/office/drawing/2014/main" id="{D34CB448-609D-BF43-D131-D56BB386640A}"/>
              </a:ext>
            </a:extLst>
          </p:cNvPr>
          <p:cNvSpPr/>
          <p:nvPr/>
        </p:nvSpPr>
        <p:spPr>
          <a:xfrm>
            <a:off x="6864787" y="6297454"/>
            <a:ext cx="6930152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IN" sz="1400" b="0" i="0" dirty="0">
                <a:solidFill>
                  <a:srgbClr val="262626"/>
                </a:solidFill>
                <a:effectLst/>
                <a:latin typeface="Aptos" panose="020B0004020202020204" pitchFamily="34" charset="0"/>
              </a:rPr>
              <a:t>I plotted promo distribution, total sales by season, and sales distribution by promo etc.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IN" sz="1400" b="0" i="0" dirty="0">
                <a:solidFill>
                  <a:srgbClr val="262626"/>
                </a:solidFill>
                <a:effectLst/>
                <a:latin typeface="Aptos" panose="020B0004020202020204" pitchFamily="34" charset="0"/>
              </a:rPr>
              <a:t>These visuals helped me identify key patterns during my EDA.</a:t>
            </a:r>
            <a:endParaRPr lang="en-IN" sz="1300" dirty="0">
              <a:solidFill>
                <a:srgbClr val="00002E"/>
              </a:solidFill>
              <a:latin typeface="Aptos" panose="020B0004020202020204" pitchFamily="34" charset="0"/>
              <a:ea typeface="PT Sans" pitchFamily="34" charset="-122"/>
              <a:cs typeface="PT Sans" pitchFamily="34" charset="-120"/>
            </a:endParaRPr>
          </a:p>
        </p:txBody>
      </p:sp>
      <p:sp>
        <p:nvSpPr>
          <p:cNvPr id="35" name="Text 8">
            <a:extLst>
              <a:ext uri="{FF2B5EF4-FFF2-40B4-BE49-F238E27FC236}">
                <a16:creationId xmlns:a16="http://schemas.microsoft.com/office/drawing/2014/main" id="{6B330BAC-099E-1C18-172A-ABAD56070F18}"/>
              </a:ext>
            </a:extLst>
          </p:cNvPr>
          <p:cNvSpPr/>
          <p:nvPr/>
        </p:nvSpPr>
        <p:spPr>
          <a:xfrm>
            <a:off x="6864787" y="7252069"/>
            <a:ext cx="6930152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IN" sz="1400" b="0" i="0" dirty="0">
                <a:solidFill>
                  <a:srgbClr val="262626"/>
                </a:solidFill>
                <a:effectLst/>
                <a:latin typeface="Aptos" panose="020B0004020202020204" pitchFamily="34" charset="0"/>
              </a:rPr>
              <a:t>I dropped the feature engineering columns from the DataFrame to revert Train Data to its default state, ensuring a clean dataset for further analysis and modeling.</a:t>
            </a:r>
            <a:endParaRPr lang="en-IN" sz="1300" dirty="0">
              <a:solidFill>
                <a:srgbClr val="00002E"/>
              </a:solidFill>
              <a:latin typeface="Aptos" panose="020B0004020202020204" pitchFamily="34" charset="0"/>
              <a:ea typeface="PT Sans" pitchFamily="34" charset="-122"/>
              <a:cs typeface="PT Sans" pitchFamily="34" charset="-12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E87033F-51A4-37EF-645A-0A019373B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84" y="39094"/>
            <a:ext cx="5360008" cy="5458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FC39455-1BE8-98AA-2D76-1097D0010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29" y="5732892"/>
            <a:ext cx="2974059" cy="190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A3671E6-F11F-5598-54F0-15B07CE5A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215" y="5732892"/>
            <a:ext cx="2385949" cy="186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90929" y="62640"/>
            <a:ext cx="7471649" cy="974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IN" sz="3200" b="1" i="0" dirty="0">
                <a:solidFill>
                  <a:srgbClr val="262626"/>
                </a:solidFill>
                <a:effectLst/>
                <a:latin typeface="Russo One" panose="02000503050000020004" pitchFamily="2" charset="0"/>
              </a:rPr>
              <a:t>Data Preparation &amp; Visualization</a:t>
            </a:r>
          </a:p>
          <a:p>
            <a:pPr algn="ctr"/>
            <a:r>
              <a:rPr lang="en-IN" sz="3200" b="1" i="0" dirty="0">
                <a:solidFill>
                  <a:srgbClr val="262626"/>
                </a:solidFill>
                <a:effectLst/>
                <a:latin typeface="Russo One" panose="02000503050000020004" pitchFamily="2" charset="0"/>
              </a:rPr>
              <a:t> Summary</a:t>
            </a:r>
          </a:p>
        </p:txBody>
      </p:sp>
      <p:sp>
        <p:nvSpPr>
          <p:cNvPr id="4" name="Shape 1"/>
          <p:cNvSpPr/>
          <p:nvPr/>
        </p:nvSpPr>
        <p:spPr>
          <a:xfrm>
            <a:off x="6790929" y="1221067"/>
            <a:ext cx="3622358" cy="2058472"/>
          </a:xfrm>
          <a:prstGeom prst="roundRect">
            <a:avLst>
              <a:gd name="adj" fmla="val 1654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73455" y="1337447"/>
            <a:ext cx="3495228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Renamed Customer Column</a:t>
            </a:r>
            <a:endParaRPr lang="en-US" sz="2100" b="1" dirty="0"/>
          </a:p>
        </p:txBody>
      </p:sp>
      <p:sp>
        <p:nvSpPr>
          <p:cNvPr id="6" name="Text 3"/>
          <p:cNvSpPr/>
          <p:nvPr/>
        </p:nvSpPr>
        <p:spPr>
          <a:xfrm>
            <a:off x="7040722" y="1940681"/>
            <a:ext cx="3122771" cy="1089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IN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Renamed the "Customer" column in the training data to “Id" to match the test data column.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640220" y="1221067"/>
            <a:ext cx="3622358" cy="2058472"/>
          </a:xfrm>
          <a:prstGeom prst="roundRect">
            <a:avLst>
              <a:gd name="adj" fmla="val 1654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890013" y="1274190"/>
            <a:ext cx="3283187" cy="580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IN" sz="2100" b="1" i="0" dirty="0">
                <a:solidFill>
                  <a:srgbClr val="262626"/>
                </a:solidFill>
                <a:effectLst/>
                <a:latin typeface="Nunito Semi Bold" panose="020B0604020202020204" charset="0"/>
              </a:rPr>
              <a:t>Visualized Distributions</a:t>
            </a:r>
          </a:p>
          <a:p>
            <a:pPr marL="0" indent="0" algn="ctr">
              <a:lnSpc>
                <a:spcPts val="2600"/>
              </a:lnSpc>
              <a:buNone/>
            </a:pPr>
            <a:r>
              <a:rPr lang="en-IN" sz="2100" b="1" i="0" dirty="0">
                <a:solidFill>
                  <a:srgbClr val="262626"/>
                </a:solidFill>
                <a:effectLst/>
                <a:latin typeface="Nunito Semi Bold" panose="020B0604020202020204" charset="0"/>
              </a:rPr>
              <a:t>of Features</a:t>
            </a:r>
            <a:endParaRPr lang="en-US" sz="2100" dirty="0">
              <a:latin typeface="Nunito Semi Bold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890013" y="1940681"/>
            <a:ext cx="3122771" cy="1089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IN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Plotted distributions for various features to understand their characteristics.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90929" y="3506472"/>
            <a:ext cx="3622358" cy="2058472"/>
          </a:xfrm>
          <a:prstGeom prst="roundRect">
            <a:avLst>
              <a:gd name="adj" fmla="val 1654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314624" y="3582494"/>
            <a:ext cx="2670453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Boxplot Comparison</a:t>
            </a:r>
            <a:endParaRPr lang="en-US" sz="2100" b="1" dirty="0"/>
          </a:p>
        </p:txBody>
      </p:sp>
      <p:sp>
        <p:nvSpPr>
          <p:cNvPr id="12" name="Text 9"/>
          <p:cNvSpPr/>
          <p:nvPr/>
        </p:nvSpPr>
        <p:spPr>
          <a:xfrm>
            <a:off x="7040722" y="4033156"/>
            <a:ext cx="3122771" cy="1394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IN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Created boxplots to compare train and test data distributions, analyzing feature variability and outliers.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640220" y="3506472"/>
            <a:ext cx="3622358" cy="2058472"/>
          </a:xfrm>
          <a:prstGeom prst="roundRect">
            <a:avLst>
              <a:gd name="adj" fmla="val 1654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948134" y="3580798"/>
            <a:ext cx="3026709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Analyzed Feature Variability</a:t>
            </a:r>
            <a:endParaRPr lang="en-US" sz="2100" b="1" dirty="0"/>
          </a:p>
        </p:txBody>
      </p:sp>
      <p:sp>
        <p:nvSpPr>
          <p:cNvPr id="16" name="Shape 13"/>
          <p:cNvSpPr/>
          <p:nvPr/>
        </p:nvSpPr>
        <p:spPr>
          <a:xfrm>
            <a:off x="6790929" y="5791876"/>
            <a:ext cx="3622358" cy="2058472"/>
          </a:xfrm>
          <a:prstGeom prst="roundRect">
            <a:avLst>
              <a:gd name="adj" fmla="val 25554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66880" y="5817951"/>
            <a:ext cx="2670453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Identified Outliers</a:t>
            </a:r>
            <a:endParaRPr lang="en-US" sz="2100" b="1" dirty="0"/>
          </a:p>
        </p:txBody>
      </p:sp>
      <p:sp>
        <p:nvSpPr>
          <p:cNvPr id="19" name="Shape 16"/>
          <p:cNvSpPr/>
          <p:nvPr/>
        </p:nvSpPr>
        <p:spPr>
          <a:xfrm>
            <a:off x="10640220" y="5791876"/>
            <a:ext cx="3622358" cy="2058471"/>
          </a:xfrm>
          <a:prstGeom prst="roundRect">
            <a:avLst>
              <a:gd name="adj" fmla="val 25554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11140624" y="5817951"/>
            <a:ext cx="2670453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Checked for Consistency</a:t>
            </a:r>
            <a:endParaRPr lang="en-US" sz="21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99AC42E-29A4-8C33-F3C7-4DE051B95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15" y="378038"/>
            <a:ext cx="5962567" cy="2465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F074049-CFA6-CBD0-A83B-D923F3666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15" y="2969549"/>
            <a:ext cx="5962567" cy="2293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2E87B1D-94EF-9225-C53C-3EA2EFD22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994" y="5427547"/>
            <a:ext cx="5393607" cy="2643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 9">
            <a:extLst>
              <a:ext uri="{FF2B5EF4-FFF2-40B4-BE49-F238E27FC236}">
                <a16:creationId xmlns:a16="http://schemas.microsoft.com/office/drawing/2014/main" id="{36AC76BC-7F0A-5D84-358F-CEC021A10127}"/>
              </a:ext>
            </a:extLst>
          </p:cNvPr>
          <p:cNvSpPr/>
          <p:nvPr/>
        </p:nvSpPr>
        <p:spPr>
          <a:xfrm>
            <a:off x="10900102" y="4033156"/>
            <a:ext cx="3122771" cy="1394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IN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Assessed the spread of features across train and test datasets to identify differences.</a:t>
            </a:r>
            <a:endParaRPr lang="en-US" sz="1750" dirty="0"/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779895BE-8D86-1B3A-F729-623B28197A27}"/>
              </a:ext>
            </a:extLst>
          </p:cNvPr>
          <p:cNvSpPr/>
          <p:nvPr/>
        </p:nvSpPr>
        <p:spPr>
          <a:xfrm>
            <a:off x="7065130" y="6311386"/>
            <a:ext cx="3122771" cy="1394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IN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Used boxplots to pinpoint outliers that may influence model performance.</a:t>
            </a:r>
            <a:endParaRPr lang="en-US" sz="1750" dirty="0"/>
          </a:p>
        </p:txBody>
      </p:sp>
      <p:sp>
        <p:nvSpPr>
          <p:cNvPr id="34" name="Text 9">
            <a:extLst>
              <a:ext uri="{FF2B5EF4-FFF2-40B4-BE49-F238E27FC236}">
                <a16:creationId xmlns:a16="http://schemas.microsoft.com/office/drawing/2014/main" id="{C173FFF3-5D69-54AB-EA37-DBA4BB473664}"/>
              </a:ext>
            </a:extLst>
          </p:cNvPr>
          <p:cNvSpPr/>
          <p:nvPr/>
        </p:nvSpPr>
        <p:spPr>
          <a:xfrm>
            <a:off x="10852072" y="6314767"/>
            <a:ext cx="3122771" cy="1394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IN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Ensured that the feature distributions were aligned between train and test datasets.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56827" y="262976"/>
            <a:ext cx="7232094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3600" dirty="0">
                <a:solidFill>
                  <a:srgbClr val="002060"/>
                </a:solidFill>
                <a:latin typeface="Russo One" panose="02000503050000020004" pitchFamily="2" charset="0"/>
                <a:ea typeface="Nunito Semi Bold" pitchFamily="34" charset="-122"/>
                <a:cs typeface="Nunito Semi Bold" pitchFamily="34" charset="-120"/>
              </a:rPr>
              <a:t>Winsorization of Sales Data</a:t>
            </a:r>
            <a:endParaRPr lang="en-US" sz="3600" dirty="0">
              <a:solidFill>
                <a:srgbClr val="002060"/>
              </a:solidFill>
              <a:latin typeface="Russo One" panose="02000503050000020004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93" y="1933337"/>
            <a:ext cx="1115258" cy="1784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30517" y="2156341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Outlier Treatment</a:t>
            </a:r>
            <a:endParaRPr lang="en-US" sz="2050" b="1" dirty="0"/>
          </a:p>
        </p:txBody>
      </p:sp>
      <p:sp>
        <p:nvSpPr>
          <p:cNvPr id="6" name="Text 2"/>
          <p:cNvSpPr/>
          <p:nvPr/>
        </p:nvSpPr>
        <p:spPr>
          <a:xfrm>
            <a:off x="2230517" y="2618185"/>
            <a:ext cx="6132790" cy="802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IN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Implemented Winsorization on the 'Sales' column to limit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IN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extreme values, enhancing data robustness.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93" y="3717846"/>
            <a:ext cx="1115258" cy="17845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30517" y="3940850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Integrity Check</a:t>
            </a:r>
            <a:endParaRPr lang="en-US" sz="2050" b="1" dirty="0"/>
          </a:p>
        </p:txBody>
      </p:sp>
      <p:sp>
        <p:nvSpPr>
          <p:cNvPr id="9" name="Text 4"/>
          <p:cNvSpPr/>
          <p:nvPr/>
        </p:nvSpPr>
        <p:spPr>
          <a:xfrm>
            <a:off x="2230517" y="4402693"/>
            <a:ext cx="6132790" cy="802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IN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Verified the transformation by displaying the original &amp;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IN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winsorized sales values side by side.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93" y="5502354"/>
            <a:ext cx="1115258" cy="17845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30517" y="5725358"/>
            <a:ext cx="3177824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Comparative Visualization</a:t>
            </a:r>
            <a:endParaRPr lang="en-US" sz="2050" b="1" dirty="0"/>
          </a:p>
        </p:txBody>
      </p:sp>
      <p:sp>
        <p:nvSpPr>
          <p:cNvPr id="12" name="Text 6"/>
          <p:cNvSpPr/>
          <p:nvPr/>
        </p:nvSpPr>
        <p:spPr>
          <a:xfrm>
            <a:off x="2230517" y="6187202"/>
            <a:ext cx="5782270" cy="1131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IN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Created boxplots to illustrate the difference in sales 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IN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distribution before and after Winsorization, highlighting 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IN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reduced variability.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AD3C0D-9A40-73B2-67AA-A71C2E6FF195}"/>
              </a:ext>
            </a:extLst>
          </p:cNvPr>
          <p:cNvSpPr/>
          <p:nvPr/>
        </p:nvSpPr>
        <p:spPr>
          <a:xfrm>
            <a:off x="8165054" y="0"/>
            <a:ext cx="6465345" cy="822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764241-CFDE-252F-0200-BFDE4488D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1992" y="143523"/>
            <a:ext cx="6329165" cy="2653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2104BE-EC88-87B9-8054-AB3115BD0B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6961" y="2874844"/>
            <a:ext cx="3455085" cy="247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53ECBD0-D139-FDA6-D617-7D1B78317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992" y="5534033"/>
            <a:ext cx="6329165" cy="247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 bwMode="auto">
          <a:xfrm>
            <a:off x="7040700" y="1423322"/>
            <a:ext cx="794688" cy="79468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1463040"/>
            <a:r>
              <a:rPr lang="en-US" sz="2560" b="1" dirty="0">
                <a:solidFill>
                  <a:srgbClr val="FFFFFF"/>
                </a:solidFill>
                <a:latin typeface="Roboto"/>
              </a:rPr>
              <a:t>01</a:t>
            </a:r>
          </a:p>
        </p:txBody>
      </p:sp>
      <p:sp>
        <p:nvSpPr>
          <p:cNvPr id="28" name="Oval 27"/>
          <p:cNvSpPr/>
          <p:nvPr/>
        </p:nvSpPr>
        <p:spPr bwMode="auto">
          <a:xfrm>
            <a:off x="7040700" y="5364440"/>
            <a:ext cx="794688" cy="794688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1463040"/>
            <a:r>
              <a:rPr lang="en-US" sz="2560" b="1" dirty="0">
                <a:solidFill>
                  <a:srgbClr val="FFFFFF"/>
                </a:solidFill>
                <a:latin typeface="Roboto"/>
              </a:rPr>
              <a:t>04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7034710" y="2701952"/>
            <a:ext cx="794688" cy="79468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1463040"/>
            <a:r>
              <a:rPr lang="en-US" sz="2560" b="1" dirty="0">
                <a:solidFill>
                  <a:srgbClr val="FFFFFF"/>
                </a:solidFill>
                <a:latin typeface="Roboto"/>
              </a:rPr>
              <a:t>02</a:t>
            </a:r>
          </a:p>
        </p:txBody>
      </p:sp>
      <p:sp>
        <p:nvSpPr>
          <p:cNvPr id="33" name="Oval 32"/>
          <p:cNvSpPr/>
          <p:nvPr/>
        </p:nvSpPr>
        <p:spPr bwMode="auto">
          <a:xfrm>
            <a:off x="7048726" y="6861380"/>
            <a:ext cx="794688" cy="794688"/>
          </a:xfrm>
          <a:prstGeom prst="ellipse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1463040"/>
            <a:r>
              <a:rPr lang="en-US" sz="2560" b="1" dirty="0">
                <a:solidFill>
                  <a:srgbClr val="FFFFFF"/>
                </a:solidFill>
                <a:latin typeface="Roboto"/>
              </a:rPr>
              <a:t>05</a:t>
            </a:r>
          </a:p>
        </p:txBody>
      </p:sp>
      <p:sp>
        <p:nvSpPr>
          <p:cNvPr id="36" name="Oval 35"/>
          <p:cNvSpPr/>
          <p:nvPr/>
        </p:nvSpPr>
        <p:spPr bwMode="auto">
          <a:xfrm>
            <a:off x="7038177" y="3992696"/>
            <a:ext cx="794688" cy="794688"/>
          </a:xfrm>
          <a:prstGeom prst="ellips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1463040"/>
            <a:r>
              <a:rPr lang="en-US" sz="2560" b="1" dirty="0">
                <a:solidFill>
                  <a:srgbClr val="FFFFFF"/>
                </a:solidFill>
                <a:latin typeface="Roboto"/>
              </a:rPr>
              <a:t>03</a:t>
            </a:r>
          </a:p>
        </p:txBody>
      </p:sp>
      <p:sp>
        <p:nvSpPr>
          <p:cNvPr id="17" name="Inhaltsplatzhalter 4"/>
          <p:cNvSpPr txBox="1">
            <a:spLocks/>
          </p:cNvSpPr>
          <p:nvPr/>
        </p:nvSpPr>
        <p:spPr>
          <a:xfrm>
            <a:off x="8078786" y="2658920"/>
            <a:ext cx="5952261" cy="83715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462603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240" b="1" dirty="0">
                <a:solidFill>
                  <a:srgbClr val="ED7D31"/>
                </a:solidFill>
                <a:latin typeface="Montserrat Bold" panose="00000800000000000000" charset="0"/>
              </a:rPr>
              <a:t>Feature Scaling</a:t>
            </a:r>
            <a:br>
              <a:rPr lang="en-US" sz="2240" b="1" dirty="0">
                <a:solidFill>
                  <a:srgbClr val="01A59E"/>
                </a:solidFill>
                <a:latin typeface="Roboto"/>
              </a:rPr>
            </a:br>
            <a:r>
              <a:rPr lang="en-I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Sitka Text" pitchFamily="2" charset="0"/>
              </a:rPr>
              <a:t>Implemented feature scaling to normalize the input data, enhancing model performance.</a:t>
            </a:r>
            <a:endParaRPr lang="en-US" sz="1680" dirty="0">
              <a:solidFill>
                <a:schemeClr val="tx2">
                  <a:lumMod val="75000"/>
                  <a:lumOff val="25000"/>
                </a:schemeClr>
              </a:solidFill>
              <a:latin typeface="Sitka Text" pitchFamily="2" charset="0"/>
            </a:endParaRPr>
          </a:p>
        </p:txBody>
      </p:sp>
      <p:sp>
        <p:nvSpPr>
          <p:cNvPr id="18" name="Inhaltsplatzhalter 4"/>
          <p:cNvSpPr txBox="1">
            <a:spLocks/>
          </p:cNvSpPr>
          <p:nvPr/>
        </p:nvSpPr>
        <p:spPr>
          <a:xfrm>
            <a:off x="8046721" y="3957625"/>
            <a:ext cx="5952261" cy="83715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462603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240" b="1" dirty="0">
                <a:solidFill>
                  <a:srgbClr val="A5A5A5"/>
                </a:solidFill>
                <a:latin typeface="Montserrat Bold" panose="00000800000000000000" charset="0"/>
              </a:rPr>
              <a:t>Training Process</a:t>
            </a:r>
          </a:p>
          <a:p>
            <a:pPr marL="0" indent="0" defTabSz="1462603">
              <a:lnSpc>
                <a:spcPct val="100000"/>
              </a:lnSpc>
              <a:spcAft>
                <a:spcPts val="0"/>
              </a:spcAft>
              <a:buNone/>
            </a:pPr>
            <a:r>
              <a:rPr lang="en-I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Sitka Text" pitchFamily="2" charset="0"/>
              </a:rPr>
              <a:t>Trained the pipeline on the processed data, ensuring that it learned from relevant features.</a:t>
            </a:r>
            <a:endParaRPr lang="en-US" sz="1400" dirty="0">
              <a:solidFill>
                <a:schemeClr val="tx2">
                  <a:lumMod val="75000"/>
                  <a:lumOff val="25000"/>
                </a:schemeClr>
              </a:solidFill>
              <a:latin typeface="Sitka Text" pitchFamily="2" charset="0"/>
            </a:endParaRPr>
          </a:p>
        </p:txBody>
      </p:sp>
      <p:sp>
        <p:nvSpPr>
          <p:cNvPr id="19" name="Inhaltsplatzhalter 4"/>
          <p:cNvSpPr txBox="1">
            <a:spLocks/>
          </p:cNvSpPr>
          <p:nvPr/>
        </p:nvSpPr>
        <p:spPr>
          <a:xfrm>
            <a:off x="8074716" y="5203656"/>
            <a:ext cx="5952261" cy="10833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462603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2240" b="1" dirty="0">
                <a:solidFill>
                  <a:srgbClr val="FFC000"/>
                </a:solidFill>
                <a:latin typeface="Montserrat Bold" panose="00000800000000000000" charset="0"/>
              </a:rPr>
              <a:t>Performance Evaluation Metrics</a:t>
            </a:r>
            <a:br>
              <a:rPr lang="en-US" sz="2240" b="1" dirty="0">
                <a:solidFill>
                  <a:srgbClr val="01A59E"/>
                </a:solidFill>
                <a:latin typeface="Roboto"/>
              </a:rPr>
            </a:br>
            <a:r>
              <a:rPr lang="en-I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Sitka Text" pitchFamily="2" charset="0"/>
              </a:rPr>
              <a:t>Evaluated the model's performance using several metrics, including Mean Absolute Error (MAE), Mean Squared Error (MSE), and Root Mean Squared Error (RMSE).</a:t>
            </a:r>
            <a:endParaRPr lang="en-US" sz="1600" dirty="0">
              <a:solidFill>
                <a:schemeClr val="tx2">
                  <a:lumMod val="75000"/>
                  <a:lumOff val="25000"/>
                </a:schemeClr>
              </a:solidFill>
              <a:latin typeface="Sitka Text" pitchFamily="2" charset="0"/>
            </a:endParaRPr>
          </a:p>
        </p:txBody>
      </p:sp>
      <p:sp>
        <p:nvSpPr>
          <p:cNvPr id="20" name="Inhaltsplatzhalter 4"/>
          <p:cNvSpPr txBox="1">
            <a:spLocks/>
          </p:cNvSpPr>
          <p:nvPr/>
        </p:nvSpPr>
        <p:spPr>
          <a:xfrm>
            <a:off x="8024995" y="6808312"/>
            <a:ext cx="5952261" cy="83715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462603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240" b="1" dirty="0">
                <a:solidFill>
                  <a:srgbClr val="5B9BD5"/>
                </a:solidFill>
                <a:latin typeface="Montserrat Bold" panose="00000800000000000000" charset="0"/>
              </a:rPr>
              <a:t>Predictive Ability</a:t>
            </a:r>
            <a:br>
              <a:rPr lang="en-US" sz="2240" b="1" dirty="0">
                <a:solidFill>
                  <a:srgbClr val="01A59E"/>
                </a:solidFill>
                <a:latin typeface="Roboto"/>
              </a:rPr>
            </a:br>
            <a:r>
              <a:rPr lang="en-I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Sitka Text" pitchFamily="2" charset="0"/>
              </a:rPr>
              <a:t>Achieved an R² Score of 99.22, indicating a strong predictive ability and excellent fit to the training data.</a:t>
            </a:r>
            <a:endParaRPr lang="en-US" sz="1200" dirty="0">
              <a:solidFill>
                <a:schemeClr val="tx2">
                  <a:lumMod val="75000"/>
                  <a:lumOff val="25000"/>
                </a:schemeClr>
              </a:solidFill>
              <a:latin typeface="Sitka Text" pitchFamily="2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6858650" y="1357130"/>
            <a:ext cx="0" cy="654974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996DA51-6334-2C0E-44DF-D4B5307C1A01}"/>
              </a:ext>
            </a:extLst>
          </p:cNvPr>
          <p:cNvSpPr txBox="1"/>
          <p:nvPr/>
        </p:nvSpPr>
        <p:spPr>
          <a:xfrm>
            <a:off x="1242334" y="101167"/>
            <a:ext cx="12400957" cy="72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1200"/>
              </a:spcAft>
            </a:pPr>
            <a:r>
              <a:rPr lang="en-IN" sz="4000" b="1" kern="0" dirty="0">
                <a:solidFill>
                  <a:srgbClr val="262626"/>
                </a:solidFill>
                <a:effectLst/>
                <a:latin typeface="Russo One" panose="02000503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Training With Sklearn Pipeline</a:t>
            </a:r>
            <a:endParaRPr lang="en-IN" sz="2400" kern="100" dirty="0">
              <a:effectLst/>
              <a:latin typeface="Russo One" panose="0200050305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4D51AB14-0E4D-1E7A-7842-8C5D565F5126}"/>
              </a:ext>
            </a:extLst>
          </p:cNvPr>
          <p:cNvSpPr txBox="1">
            <a:spLocks/>
          </p:cNvSpPr>
          <p:nvPr/>
        </p:nvSpPr>
        <p:spPr>
          <a:xfrm>
            <a:off x="8078786" y="1357130"/>
            <a:ext cx="5952261" cy="83715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462603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240" b="1" dirty="0">
                <a:solidFill>
                  <a:srgbClr val="4472C4"/>
                </a:solidFill>
                <a:latin typeface="Montserrat Bold" panose="00000800000000000000" charset="0"/>
              </a:rPr>
              <a:t>Pipeline Construction</a:t>
            </a:r>
            <a:br>
              <a:rPr lang="en-US" sz="2240" b="1" dirty="0">
                <a:solidFill>
                  <a:srgbClr val="01A59E"/>
                </a:solidFill>
                <a:latin typeface="Roboto"/>
              </a:rPr>
            </a:br>
            <a:r>
              <a:rPr lang="en-I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Sitka Text" pitchFamily="2" charset="0"/>
              </a:rPr>
              <a:t>Built a Random Forest Regressor Pipeline to streamline the training process.</a:t>
            </a:r>
            <a:endParaRPr lang="en-US" sz="1680" dirty="0">
              <a:solidFill>
                <a:schemeClr val="tx2">
                  <a:lumMod val="75000"/>
                  <a:lumOff val="25000"/>
                </a:schemeClr>
              </a:solidFill>
              <a:latin typeface="Sitka Text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D2C01A-AC9E-5BE9-2057-497C94C70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632" y="901829"/>
            <a:ext cx="5338121" cy="236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0EF60E-63D4-8BC2-1535-253A5CFD1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7"/>
          <a:stretch/>
        </p:blipFill>
        <p:spPr>
          <a:xfrm>
            <a:off x="160774" y="3393795"/>
            <a:ext cx="4863047" cy="2225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B3E1A2-567D-CC8D-280C-C0B5DA60A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490" y="5742932"/>
            <a:ext cx="4454257" cy="2337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202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56381" cy="823174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095868" y="1946538"/>
            <a:ext cx="30480" cy="5209818"/>
          </a:xfrm>
          <a:prstGeom prst="roundRect">
            <a:avLst>
              <a:gd name="adj" fmla="val 1154538"/>
            </a:avLst>
          </a:prstGeom>
          <a:solidFill>
            <a:srgbClr val="000000">
              <a:alpha val="8000"/>
            </a:srgbClr>
          </a:solidFill>
          <a:ln w="12700">
            <a:solidFill>
              <a:schemeClr val="tx1"/>
            </a:solidFill>
          </a:ln>
        </p:spPr>
      </p:sp>
      <p:sp>
        <p:nvSpPr>
          <p:cNvPr id="5" name="Shape 2"/>
          <p:cNvSpPr/>
          <p:nvPr/>
        </p:nvSpPr>
        <p:spPr>
          <a:xfrm>
            <a:off x="7344530" y="2458983"/>
            <a:ext cx="821055" cy="30480"/>
          </a:xfrm>
          <a:prstGeom prst="roundRect">
            <a:avLst>
              <a:gd name="adj" fmla="val 1154538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6847206" y="2210380"/>
            <a:ext cx="527804" cy="527804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011750" y="2308607"/>
            <a:ext cx="19871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8401388" y="2181091"/>
            <a:ext cx="27599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6077F6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Last Date Analysis</a:t>
            </a:r>
            <a:endParaRPr lang="en-US" sz="2150" b="1" dirty="0">
              <a:solidFill>
                <a:srgbClr val="6077F6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8401388" y="2666747"/>
            <a:ext cx="5859780" cy="1236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IN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last training date is July 31, 2015, with significant sales variability across stores, indicating diverse consumer preferences.</a:t>
            </a:r>
            <a:endParaRPr lang="en-US" dirty="0">
              <a:solidFill>
                <a:srgbClr val="00002E"/>
              </a:solidFill>
              <a:latin typeface="PT Sans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344530" y="4398868"/>
            <a:ext cx="821055" cy="30480"/>
          </a:xfrm>
          <a:prstGeom prst="roundRect">
            <a:avLst>
              <a:gd name="adj" fmla="val 1154538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6847206" y="4150266"/>
            <a:ext cx="527804" cy="527804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011750" y="4248492"/>
            <a:ext cx="19871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8401388" y="4120976"/>
            <a:ext cx="2300680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IN" sz="2150" b="1" dirty="0">
                <a:solidFill>
                  <a:srgbClr val="018CE1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Sales Variability</a:t>
            </a:r>
            <a:endParaRPr lang="en-US" sz="2150" b="1" dirty="0">
              <a:solidFill>
                <a:srgbClr val="018CE1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8401388" y="4606632"/>
            <a:ext cx="5859780" cy="75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IN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Sales ranged from 4,822 to 27,508, highlighting the impact of location and store strategies.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7344530" y="6338753"/>
            <a:ext cx="821055" cy="30480"/>
          </a:xfrm>
          <a:prstGeom prst="roundRect">
            <a:avLst>
              <a:gd name="adj" fmla="val 1154538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6847206" y="6090151"/>
            <a:ext cx="527804" cy="527804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011750" y="6188377"/>
            <a:ext cx="19871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8401388" y="6060861"/>
            <a:ext cx="27599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33B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Predictions</a:t>
            </a:r>
            <a:endParaRPr lang="en-US" sz="2150" b="1" dirty="0">
              <a:solidFill>
                <a:srgbClr val="DA33BF"/>
              </a:solidFill>
            </a:endParaRPr>
          </a:p>
        </p:txBody>
      </p:sp>
      <p:sp>
        <p:nvSpPr>
          <p:cNvPr id="19" name="Text 16"/>
          <p:cNvSpPr/>
          <p:nvPr/>
        </p:nvSpPr>
        <p:spPr>
          <a:xfrm>
            <a:off x="8401388" y="6546517"/>
            <a:ext cx="5859780" cy="709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IN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Store 0's future sales are consistently predicted at 3,174 for</a:t>
            </a:r>
          </a:p>
          <a:p>
            <a:pPr marL="0" indent="0" algn="l">
              <a:lnSpc>
                <a:spcPts val="2950"/>
              </a:lnSpc>
              <a:buNone/>
            </a:pPr>
            <a:r>
              <a:rPr lang="en-IN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the next 6 weeks, suggesting a stable baseline.</a:t>
            </a:r>
            <a:endParaRPr lang="en-US" sz="1800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EF72D623-CE76-BA0D-B361-CDFEF96E71FB}"/>
              </a:ext>
            </a:extLst>
          </p:cNvPr>
          <p:cNvSpPr/>
          <p:nvPr/>
        </p:nvSpPr>
        <p:spPr>
          <a:xfrm>
            <a:off x="6643419" y="95878"/>
            <a:ext cx="7870660" cy="1364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IN" sz="3600" dirty="0">
                <a:solidFill>
                  <a:srgbClr val="002060"/>
                </a:solidFill>
                <a:latin typeface="Russo One" panose="02000503050000020004" pitchFamily="2" charset="0"/>
                <a:ea typeface="Nunito Semi Bold" pitchFamily="34" charset="-122"/>
                <a:cs typeface="Nunito Semi Bold" pitchFamily="34" charset="-120"/>
              </a:rPr>
              <a:t>Predictions From The Last Date</a:t>
            </a:r>
          </a:p>
          <a:p>
            <a:pPr marL="0" indent="0" algn="ctr">
              <a:lnSpc>
                <a:spcPts val="5400"/>
              </a:lnSpc>
              <a:buNone/>
            </a:pPr>
            <a:r>
              <a:rPr lang="en-IN" sz="3600" dirty="0">
                <a:solidFill>
                  <a:srgbClr val="002060"/>
                </a:solidFill>
                <a:latin typeface="Russo One" panose="02000503050000020004" pitchFamily="2" charset="0"/>
                <a:ea typeface="Nunito Semi Bold" pitchFamily="34" charset="-122"/>
                <a:cs typeface="Nunito Semi Bold" pitchFamily="34" charset="-120"/>
              </a:rPr>
              <a:t>To The Next 6 Weeks</a:t>
            </a:r>
            <a:endParaRPr lang="en-US" sz="3600" dirty="0">
              <a:solidFill>
                <a:srgbClr val="002060"/>
              </a:solidFill>
              <a:latin typeface="Russo One" panose="02000503050000020004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6C7067D-938B-DDB0-E83D-0AB09F6076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0"/>
          <a:stretch/>
        </p:blipFill>
        <p:spPr>
          <a:xfrm>
            <a:off x="187038" y="102689"/>
            <a:ext cx="6084669" cy="3283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83E444-9823-617D-088F-3C741B91A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89" y="3419449"/>
            <a:ext cx="5286601" cy="4693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620719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0399" y="174252"/>
            <a:ext cx="7294999" cy="956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000" dirty="0">
                <a:solidFill>
                  <a:srgbClr val="00002E"/>
                </a:solidFill>
                <a:latin typeface="Russo One" panose="02000503050000020004" pitchFamily="2" charset="0"/>
                <a:ea typeface="Nunito Semi Bold" pitchFamily="34" charset="-122"/>
                <a:cs typeface="Nunito Semi Bold" pitchFamily="34" charset="-120"/>
              </a:rPr>
              <a:t>Post-Prediction Analysis</a:t>
            </a:r>
          </a:p>
          <a:p>
            <a:pPr marL="0" indent="0" algn="ctr">
              <a:lnSpc>
                <a:spcPts val="3600"/>
              </a:lnSpc>
              <a:buNone/>
            </a:pPr>
            <a:r>
              <a:rPr lang="en-US" sz="4000" dirty="0">
                <a:solidFill>
                  <a:srgbClr val="00002E"/>
                </a:solidFill>
                <a:latin typeface="Russo One" panose="02000503050000020004" pitchFamily="2" charset="0"/>
                <a:ea typeface="Nunito Semi Bold" pitchFamily="34" charset="-122"/>
                <a:cs typeface="Nunito Semi Bold" pitchFamily="34" charset="-120"/>
              </a:rPr>
              <a:t>&amp; Confidence Intervals</a:t>
            </a:r>
            <a:endParaRPr lang="en-US" sz="4000" dirty="0">
              <a:latin typeface="Russo One" panose="02000503050000020004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483" y="1487358"/>
            <a:ext cx="777954" cy="9335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87800" y="1459972"/>
            <a:ext cx="230421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8395F8"/>
                </a:solidFill>
                <a:latin typeface="Consolas" panose="020B0609020204030204" pitchFamily="49" charset="0"/>
                <a:ea typeface="Nunito Semi Bold" pitchFamily="34" charset="-122"/>
                <a:cs typeface="Nunito Semi Bold" pitchFamily="34" charset="-120"/>
              </a:rPr>
              <a:t>Feature Importance Analysis</a:t>
            </a:r>
            <a:endParaRPr lang="en-US" b="1" dirty="0">
              <a:solidFill>
                <a:srgbClr val="8395F8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087800" y="1782036"/>
            <a:ext cx="6457236" cy="527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IN" sz="1200" dirty="0">
                <a:solidFill>
                  <a:srgbClr val="00002E"/>
                </a:solidFill>
                <a:latin typeface="Consolas" panose="020B0609020204030204" pitchFamily="49" charset="0"/>
                <a:ea typeface="PT Sans" pitchFamily="34" charset="-122"/>
                <a:cs typeface="PT Sans" pitchFamily="34" charset="-120"/>
              </a:rPr>
              <a:t>Identified key predictors, with Store, Promo, and DayOfWeek having the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IN" sz="1200" dirty="0">
                <a:solidFill>
                  <a:srgbClr val="00002E"/>
                </a:solidFill>
                <a:latin typeface="Consolas" panose="020B0609020204030204" pitchFamily="49" charset="0"/>
                <a:ea typeface="PT Sans" pitchFamily="34" charset="-122"/>
                <a:cs typeface="PT Sans" pitchFamily="34" charset="-120"/>
              </a:rPr>
              <a:t>highest impact on sales.</a:t>
            </a:r>
            <a:endParaRPr lang="en-US" sz="1200" dirty="0">
              <a:latin typeface="Consolas" panose="020B0609020204030204" pitchFamily="49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6483" y="2550023"/>
            <a:ext cx="777954" cy="9335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087800" y="2554908"/>
            <a:ext cx="2198965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5BB3EE"/>
                </a:solidFill>
                <a:latin typeface="Consolas" panose="020B0609020204030204" pitchFamily="49" charset="0"/>
                <a:ea typeface="Nunito Semi Bold" pitchFamily="34" charset="-122"/>
                <a:cs typeface="Nunito Semi Bold" pitchFamily="34" charset="-120"/>
              </a:rPr>
              <a:t>Analysis &amp; Confidence Intervals</a:t>
            </a:r>
            <a:endParaRPr lang="en-US" b="1" dirty="0">
              <a:solidFill>
                <a:srgbClr val="5BB3EE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087800" y="2876971"/>
            <a:ext cx="6457236" cy="50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IN" sz="1200" dirty="0">
                <a:solidFill>
                  <a:srgbClr val="00002E"/>
                </a:solidFill>
                <a:latin typeface="Consolas" panose="020B0609020204030204" pitchFamily="49" charset="0"/>
                <a:ea typeface="PT Sans" pitchFamily="34" charset="-122"/>
                <a:cs typeface="PT Sans" pitchFamily="34" charset="-120"/>
              </a:rPr>
              <a:t>Estimated confidence intervals (5th &amp; 95th percentile) for predictions,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IN" sz="1200" dirty="0">
                <a:solidFill>
                  <a:srgbClr val="00002E"/>
                </a:solidFill>
                <a:latin typeface="Consolas" panose="020B0609020204030204" pitchFamily="49" charset="0"/>
                <a:ea typeface="PT Sans" pitchFamily="34" charset="-122"/>
                <a:cs typeface="PT Sans" pitchFamily="34" charset="-120"/>
              </a:rPr>
              <a:t>providing uncertainty estimates.</a:t>
            </a:r>
            <a:endParaRPr lang="en-US" sz="1200" dirty="0">
              <a:latin typeface="Consolas" panose="020B0609020204030204" pitchFamily="49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483" y="3591173"/>
            <a:ext cx="777954" cy="93356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087800" y="3574541"/>
            <a:ext cx="2392204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DD40C3"/>
                </a:solidFill>
                <a:latin typeface="Consolas" panose="020B0609020204030204" pitchFamily="49" charset="0"/>
                <a:ea typeface="Nunito Semi Bold" pitchFamily="34" charset="-122"/>
                <a:cs typeface="Nunito Semi Bold" pitchFamily="34" charset="-120"/>
              </a:rPr>
              <a:t>Model Serialization</a:t>
            </a:r>
            <a:endParaRPr lang="en-US" b="1" dirty="0">
              <a:solidFill>
                <a:srgbClr val="DD40C3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8087800" y="3896605"/>
            <a:ext cx="6457236" cy="55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IN" sz="1200" dirty="0">
                <a:solidFill>
                  <a:srgbClr val="00002E"/>
                </a:solidFill>
                <a:latin typeface="Consolas" panose="020B0609020204030204" pitchFamily="49" charset="0"/>
                <a:ea typeface="PT Sans" pitchFamily="34" charset="-122"/>
                <a:cs typeface="PT Sans" pitchFamily="34" charset="-120"/>
              </a:rPr>
              <a:t>Saved the trained model as a timestamped .pkl file for future deployment.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IN" sz="1200" b="0" i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“rf_model_2025-03-10-06-41-47.pkl”.</a:t>
            </a:r>
            <a:endParaRPr lang="en-US" sz="1200" dirty="0">
              <a:latin typeface="Consolas" panose="020B0609020204030204" pitchFamily="49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6483" y="4621563"/>
            <a:ext cx="777954" cy="93356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087800" y="4615689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2D4DF3"/>
                </a:solidFill>
                <a:latin typeface="Consolas" panose="020B0609020204030204" pitchFamily="49" charset="0"/>
                <a:ea typeface="Nunito Semi Bold" pitchFamily="34" charset="-122"/>
                <a:cs typeface="Nunito Semi Bold" pitchFamily="34" charset="-120"/>
              </a:rPr>
              <a:t>Dropping Additional Columns</a:t>
            </a:r>
            <a:endParaRPr lang="en-US" b="1" dirty="0">
              <a:solidFill>
                <a:srgbClr val="2D4DF3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8087800" y="4937752"/>
            <a:ext cx="6457236" cy="552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IN" sz="1200" dirty="0">
                <a:solidFill>
                  <a:srgbClr val="00002E"/>
                </a:solidFill>
                <a:latin typeface="Consolas" panose="020B0609020204030204" pitchFamily="49" charset="0"/>
                <a:ea typeface="PT Sans" pitchFamily="34" charset="-122"/>
                <a:cs typeface="PT Sans" pitchFamily="34" charset="-120"/>
              </a:rPr>
              <a:t>Dropped Unwanted Columns: Predicted_Sales (irrelevant for raw test data),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IN" sz="1200" dirty="0">
                <a:solidFill>
                  <a:srgbClr val="00002E"/>
                </a:solidFill>
                <a:latin typeface="Consolas" panose="020B0609020204030204" pitchFamily="49" charset="0"/>
                <a:ea typeface="PT Sans" pitchFamily="34" charset="-122"/>
                <a:cs typeface="PT Sans" pitchFamily="34" charset="-120"/>
              </a:rPr>
              <a:t>Lower &amp; Upper_Bound (confidence interval bounds not needed for predictions).</a:t>
            </a:r>
            <a:endParaRPr lang="en-US" sz="1200" dirty="0">
              <a:latin typeface="Consolas" panose="020B0609020204030204" pitchFamily="49" charset="0"/>
            </a:endParaRPr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6483" y="5727260"/>
            <a:ext cx="777954" cy="93356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8087800" y="5807450"/>
            <a:ext cx="1909524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008EE8"/>
                </a:solidFill>
                <a:latin typeface="Consolas" panose="020B0609020204030204" pitchFamily="49" charset="0"/>
                <a:ea typeface="Nunito Semi Bold" pitchFamily="34" charset="-122"/>
                <a:cs typeface="Nunito Semi Bold" pitchFamily="34" charset="-120"/>
              </a:rPr>
              <a:t>Renaming "Sales_winsorized"</a:t>
            </a:r>
            <a:endParaRPr lang="en-US" b="1" dirty="0">
              <a:solidFill>
                <a:srgbClr val="008EE8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8087800" y="6129514"/>
            <a:ext cx="6457236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IN" sz="1200" dirty="0">
                <a:solidFill>
                  <a:srgbClr val="00002E"/>
                </a:solidFill>
                <a:latin typeface="Consolas" panose="020B0609020204030204" pitchFamily="49" charset="0"/>
                <a:ea typeface="PT Sans" pitchFamily="34" charset="-122"/>
                <a:cs typeface="PT Sans" pitchFamily="34" charset="-120"/>
              </a:rPr>
              <a:t>The column 'Sales_winsorized' in train_data has been renamed to 'Sales'.</a:t>
            </a:r>
            <a:endParaRPr lang="en-US" sz="1200" dirty="0">
              <a:latin typeface="Consolas" panose="020B0609020204030204" pitchFamily="49" charset="0"/>
            </a:endParaRPr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6483" y="6811431"/>
            <a:ext cx="777954" cy="933569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8087800" y="6805558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DD36C1"/>
                </a:solidFill>
                <a:latin typeface="Consolas" panose="020B0609020204030204" pitchFamily="49" charset="0"/>
                <a:ea typeface="Nunito Semi Bold" pitchFamily="34" charset="-122"/>
                <a:cs typeface="Nunito Semi Bold" pitchFamily="34" charset="-120"/>
              </a:rPr>
              <a:t>Generated Files</a:t>
            </a:r>
            <a:endParaRPr lang="en-US" b="1" dirty="0">
              <a:solidFill>
                <a:srgbClr val="DD36C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 12"/>
          <p:cNvSpPr/>
          <p:nvPr/>
        </p:nvSpPr>
        <p:spPr>
          <a:xfrm>
            <a:off x="8087800" y="7127622"/>
            <a:ext cx="6457236" cy="553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IN" sz="1200" dirty="0">
                <a:solidFill>
                  <a:srgbClr val="00002E"/>
                </a:solidFill>
                <a:latin typeface="Consolas" panose="020B0609020204030204" pitchFamily="49" charset="0"/>
                <a:ea typeface="PT Sans" pitchFamily="34" charset="-122"/>
                <a:cs typeface="PT Sans" pitchFamily="34" charset="-120"/>
              </a:rPr>
              <a:t>train_file.csv (Processed Training Data)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IN" sz="1200" dirty="0">
                <a:solidFill>
                  <a:srgbClr val="00002E"/>
                </a:solidFill>
                <a:latin typeface="Consolas" panose="020B0609020204030204" pitchFamily="49" charset="0"/>
                <a:ea typeface="PT Sans" pitchFamily="34" charset="-122"/>
                <a:cs typeface="PT Sans" pitchFamily="34" charset="-120"/>
              </a:rPr>
              <a:t>test_file.csv (Processed Test Data)</a:t>
            </a:r>
            <a:endParaRPr lang="en-US" sz="1200" dirty="0">
              <a:latin typeface="Consolas" panose="020B06090202040302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B94AF94-02D9-9056-C11B-E281187D43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64" y="174253"/>
            <a:ext cx="6359735" cy="1955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0682F4A2-C029-303D-1AF7-D7CD92332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9" y="4965311"/>
            <a:ext cx="1868421" cy="1507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F07B155-F189-B091-B243-1AB95D8E9D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96" y="2218010"/>
            <a:ext cx="6341070" cy="2626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E520168-485E-02C8-D54E-F6A1D99A95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63120" y="4973748"/>
            <a:ext cx="4381979" cy="1507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C709394-CFCD-F0E7-84EF-CA3A2F566F7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493" y="6566460"/>
            <a:ext cx="6310606" cy="1587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55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890" y="0"/>
            <a:ext cx="618851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58486" y="170439"/>
            <a:ext cx="5350788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0002E"/>
                </a:solidFill>
                <a:latin typeface="Russo One" panose="02000503050000020004" pitchFamily="2" charset="0"/>
                <a:ea typeface="Nunito Semi Bold" pitchFamily="34" charset="-122"/>
                <a:cs typeface="Nunito Semi Bold" pitchFamily="34" charset="-120"/>
              </a:rPr>
              <a:t>Time Series Analysis</a:t>
            </a:r>
            <a:endParaRPr lang="en-US" sz="4200" dirty="0">
              <a:latin typeface="Russo One" panose="02000503050000020004" pitchFamily="2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837724" y="2716292"/>
            <a:ext cx="226206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Sales Trend</a:t>
            </a:r>
            <a:endParaRPr lang="en-US" sz="2100" b="1" dirty="0"/>
          </a:p>
        </p:txBody>
      </p:sp>
      <p:sp>
        <p:nvSpPr>
          <p:cNvPr id="6" name="Text 2"/>
          <p:cNvSpPr/>
          <p:nvPr/>
        </p:nvSpPr>
        <p:spPr>
          <a:xfrm>
            <a:off x="837724" y="3187065"/>
            <a:ext cx="2262068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Clear seasonal patterns with periodic peaks and drops.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3440906" y="2716292"/>
            <a:ext cx="226206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Stationary Data</a:t>
            </a:r>
            <a:endParaRPr lang="en-US" sz="2100" b="1" dirty="0"/>
          </a:p>
        </p:txBody>
      </p:sp>
      <p:sp>
        <p:nvSpPr>
          <p:cNvPr id="9" name="Text 4"/>
          <p:cNvSpPr/>
          <p:nvPr/>
        </p:nvSpPr>
        <p:spPr>
          <a:xfrm>
            <a:off x="3440906" y="3187065"/>
            <a:ext cx="2262068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ADF test confirms sales data is stationary (p-value: 0.0001).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6044089" y="2716292"/>
            <a:ext cx="226206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ACF/PACF</a:t>
            </a:r>
            <a:endParaRPr lang="en-US" sz="2100" b="1" dirty="0"/>
          </a:p>
        </p:txBody>
      </p:sp>
      <p:sp>
        <p:nvSpPr>
          <p:cNvPr id="12" name="Text 6"/>
          <p:cNvSpPr/>
          <p:nvPr/>
        </p:nvSpPr>
        <p:spPr>
          <a:xfrm>
            <a:off x="6044089" y="3187065"/>
            <a:ext cx="2262068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Strong weekly seasonality (lags of 7, 14, 21, 28).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837724" y="5725477"/>
            <a:ext cx="226206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Residual Analysis</a:t>
            </a:r>
            <a:endParaRPr lang="en-US" sz="2100" b="1" dirty="0"/>
          </a:p>
        </p:txBody>
      </p:sp>
      <p:sp>
        <p:nvSpPr>
          <p:cNvPr id="15" name="Text 8"/>
          <p:cNvSpPr/>
          <p:nvPr/>
        </p:nvSpPr>
        <p:spPr>
          <a:xfrm>
            <a:off x="837724" y="6379130"/>
            <a:ext cx="2262068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Examined residuals for heteroscedasticity and autocorrelation.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3440906" y="5725477"/>
            <a:ext cx="226206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Decomposition</a:t>
            </a:r>
            <a:endParaRPr lang="en-US" sz="2100" b="1" dirty="0"/>
          </a:p>
        </p:txBody>
      </p:sp>
      <p:sp>
        <p:nvSpPr>
          <p:cNvPr id="18" name="Text 10"/>
          <p:cNvSpPr/>
          <p:nvPr/>
        </p:nvSpPr>
        <p:spPr>
          <a:xfrm>
            <a:off x="3440906" y="6379130"/>
            <a:ext cx="2262068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Identified trend, seasonal, and residual components.</a:t>
            </a:r>
            <a:endParaRPr lang="en-US" sz="1750" dirty="0"/>
          </a:p>
        </p:txBody>
      </p:sp>
      <p:sp>
        <p:nvSpPr>
          <p:cNvPr id="20" name="Text 11"/>
          <p:cNvSpPr/>
          <p:nvPr/>
        </p:nvSpPr>
        <p:spPr>
          <a:xfrm>
            <a:off x="6044089" y="5565627"/>
            <a:ext cx="2262068" cy="65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30-Day Sliding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Window Forecast</a:t>
            </a:r>
            <a:endParaRPr lang="en-US" sz="2100" b="1" dirty="0"/>
          </a:p>
        </p:txBody>
      </p:sp>
      <p:sp>
        <p:nvSpPr>
          <p:cNvPr id="21" name="Text 12"/>
          <p:cNvSpPr/>
          <p:nvPr/>
        </p:nvSpPr>
        <p:spPr>
          <a:xfrm>
            <a:off x="6044089" y="6379130"/>
            <a:ext cx="2262068" cy="1441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IN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Different sequences overlap, reflecting diverse sales patterns across various periods.</a:t>
            </a:r>
            <a:endParaRPr lang="en-US" sz="17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5E3B228-F9C6-3E89-2100-DAF5B499A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1915448"/>
            <a:ext cx="609660" cy="6096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C5402A-E104-1C0C-9601-09C6F7C62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976" y="1911072"/>
            <a:ext cx="609660" cy="6096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1B91A7-9CA4-3BD3-AAFE-3EE2147BD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0379" y="1915448"/>
            <a:ext cx="609660" cy="60528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7C67C4A-39A9-127C-9AA0-D4029EA59A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4956155"/>
            <a:ext cx="609660" cy="6096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145DE2E-F28F-BCF4-287A-2F89A57E64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1008" y="5025278"/>
            <a:ext cx="537210" cy="4727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D1DC842-5A56-939E-F151-2FBA00253F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0379" y="4956155"/>
            <a:ext cx="609660" cy="60528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12CE2DB-C3CD-BA48-BB62-A59428C8E4D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273"/>
          <a:stretch/>
        </p:blipFill>
        <p:spPr>
          <a:xfrm>
            <a:off x="8552328" y="28792"/>
            <a:ext cx="2871297" cy="1715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A3B5E22-46B5-84D6-4F1B-F6002019A9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3040" y="1861052"/>
            <a:ext cx="5368067" cy="3029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FE751C6-DC33-8EB8-4F7E-52BE0D75C7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75461" y="39553"/>
            <a:ext cx="2992906" cy="1715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6C2C649-35FB-3CAA-33F8-D5C86D77E3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8847" y="5015920"/>
            <a:ext cx="5547561" cy="3029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plate PresentationGO">
  <a:themeElements>
    <a:clrScheme name="PresentationGo">
      <a:dk1>
        <a:srgbClr val="000000"/>
      </a:dk1>
      <a:lt1>
        <a:srgbClr val="FFFFFF"/>
      </a:lt1>
      <a:dk2>
        <a:srgbClr val="001F33"/>
      </a:dk2>
      <a:lt2>
        <a:srgbClr val="F2F2F2"/>
      </a:lt2>
      <a:accent1>
        <a:srgbClr val="F15F47"/>
      </a:accent1>
      <a:accent2>
        <a:srgbClr val="FBA91E"/>
      </a:accent2>
      <a:accent3>
        <a:srgbClr val="FEDA2F"/>
      </a:accent3>
      <a:accent4>
        <a:srgbClr val="6EA56C"/>
      </a:accent4>
      <a:accent5>
        <a:srgbClr val="3AC6E1"/>
      </a:accent5>
      <a:accent6>
        <a:srgbClr val="244470"/>
      </a:accent6>
      <a:hlink>
        <a:srgbClr val="008B58"/>
      </a:hlink>
      <a:folHlink>
        <a:srgbClr val="008B58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_Office Theme">
  <a:themeElements>
    <a:clrScheme name="Custom 242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8881"/>
      </a:accent1>
      <a:accent2>
        <a:srgbClr val="02BBD6"/>
      </a:accent2>
      <a:accent3>
        <a:srgbClr val="5151AB"/>
      </a:accent3>
      <a:accent4>
        <a:srgbClr val="F76927"/>
      </a:accent4>
      <a:accent5>
        <a:srgbClr val="78B832"/>
      </a:accent5>
      <a:accent6>
        <a:srgbClr val="EC3E35"/>
      </a:accent6>
      <a:hlink>
        <a:srgbClr val="0097A7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</TotalTime>
  <Words>2160</Words>
  <Application>Microsoft Office PowerPoint</Application>
  <PresentationFormat>Custom</PresentationFormat>
  <Paragraphs>296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39" baseType="lpstr">
      <vt:lpstr>Tw Cen MT</vt:lpstr>
      <vt:lpstr>Nunito Semi Bold</vt:lpstr>
      <vt:lpstr>Consolas</vt:lpstr>
      <vt:lpstr>Calibri</vt:lpstr>
      <vt:lpstr>Arial</vt:lpstr>
      <vt:lpstr>Roboto</vt:lpstr>
      <vt:lpstr>Black Ops One</vt:lpstr>
      <vt:lpstr>PT Sans</vt:lpstr>
      <vt:lpstr>Calibri Light</vt:lpstr>
      <vt:lpstr>Lato Black</vt:lpstr>
      <vt:lpstr>Roboto Light</vt:lpstr>
      <vt:lpstr>Aptos</vt:lpstr>
      <vt:lpstr>Montserrat Bold</vt:lpstr>
      <vt:lpstr>Wingdings</vt:lpstr>
      <vt:lpstr>Lora</vt:lpstr>
      <vt:lpstr>Courier New</vt:lpstr>
      <vt:lpstr>Helvetica</vt:lpstr>
      <vt:lpstr>Russo One</vt:lpstr>
      <vt:lpstr>Sitka Text</vt:lpstr>
      <vt:lpstr>Office Theme</vt:lpstr>
      <vt:lpstr>Template PresentationGO</vt:lpstr>
      <vt:lpstr>7_Office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DEB</cp:lastModifiedBy>
  <cp:revision>14</cp:revision>
  <dcterms:created xsi:type="dcterms:W3CDTF">2025-03-18T18:15:53Z</dcterms:created>
  <dcterms:modified xsi:type="dcterms:W3CDTF">2025-03-20T17:30:27Z</dcterms:modified>
</cp:coreProperties>
</file>